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4"/>
  </p:notesMasterIdLst>
  <p:sldIdLst>
    <p:sldId id="286" r:id="rId2"/>
    <p:sldId id="256" r:id="rId3"/>
    <p:sldId id="289" r:id="rId4"/>
    <p:sldId id="297" r:id="rId5"/>
    <p:sldId id="298" r:id="rId6"/>
    <p:sldId id="291" r:id="rId7"/>
    <p:sldId id="299" r:id="rId8"/>
    <p:sldId id="328" r:id="rId9"/>
    <p:sldId id="330" r:id="rId10"/>
    <p:sldId id="332" r:id="rId11"/>
    <p:sldId id="293" r:id="rId12"/>
    <p:sldId id="301" r:id="rId13"/>
    <p:sldId id="334" r:id="rId14"/>
    <p:sldId id="308" r:id="rId15"/>
    <p:sldId id="310" r:id="rId16"/>
    <p:sldId id="320" r:id="rId17"/>
    <p:sldId id="321" r:id="rId18"/>
    <p:sldId id="316" r:id="rId19"/>
    <p:sldId id="318" r:id="rId20"/>
    <p:sldId id="319" r:id="rId21"/>
    <p:sldId id="323" r:id="rId22"/>
    <p:sldId id="271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35B64D4-F7CA-4AF4-A9D4-0F82F9208B33}">
          <p14:sldIdLst>
            <p14:sldId id="286"/>
            <p14:sldId id="256"/>
            <p14:sldId id="289"/>
            <p14:sldId id="297"/>
            <p14:sldId id="298"/>
            <p14:sldId id="291"/>
            <p14:sldId id="299"/>
            <p14:sldId id="328"/>
            <p14:sldId id="330"/>
            <p14:sldId id="332"/>
            <p14:sldId id="293"/>
            <p14:sldId id="301"/>
            <p14:sldId id="334"/>
            <p14:sldId id="308"/>
            <p14:sldId id="310"/>
            <p14:sldId id="320"/>
            <p14:sldId id="321"/>
            <p14:sldId id="316"/>
            <p14:sldId id="318"/>
            <p14:sldId id="319"/>
            <p14:sldId id="323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92B"/>
    <a:srgbClr val="1A2551"/>
    <a:srgbClr val="273774"/>
    <a:srgbClr val="0A1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143C7B-1732-4AE9-9E65-8E97CA142C75}">
  <a:tblStyle styleId="{7A143C7B-1732-4AE9-9E65-8E97CA142C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/>
    <p:restoredTop sz="82997" autoAdjust="0"/>
  </p:normalViewPr>
  <p:slideViewPr>
    <p:cSldViewPr snapToGrid="0" snapToObjects="1">
      <p:cViewPr varScale="1">
        <p:scale>
          <a:sx n="61" d="100"/>
          <a:sy n="61" d="100"/>
        </p:scale>
        <p:origin x="8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19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29C8F-7E1C-4974-8504-66037719315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05E48F4-AF2E-4E27-8916-F795EEFCE069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Sexualidad responsables y salud</a:t>
          </a:r>
        </a:p>
      </dgm:t>
    </dgm:pt>
    <dgm:pt modelId="{16E315EA-4C80-4699-A47E-283DCDF56A9A}" type="parTrans" cxnId="{4FA68BC3-1D13-4A06-AF9F-5B590E638897}">
      <dgm:prSet/>
      <dgm:spPr/>
      <dgm:t>
        <a:bodyPr/>
        <a:lstStyle/>
        <a:p>
          <a:endParaRPr lang="es-ES"/>
        </a:p>
      </dgm:t>
    </dgm:pt>
    <dgm:pt modelId="{8969F6ED-646F-4B79-B116-E5980C320A45}" type="sibTrans" cxnId="{4FA68BC3-1D13-4A06-AF9F-5B590E63889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s-ES"/>
        </a:p>
      </dgm:t>
    </dgm:pt>
    <dgm:pt modelId="{B7678392-5336-47FA-9621-F53768878E38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Convivencia pacifica y cultura de paz</a:t>
          </a:r>
        </a:p>
      </dgm:t>
    </dgm:pt>
    <dgm:pt modelId="{F690146F-082C-4310-9297-8ADA228485DA}" type="parTrans" cxnId="{4FF4E00F-7457-474F-8568-D9FD24490206}">
      <dgm:prSet/>
      <dgm:spPr/>
      <dgm:t>
        <a:bodyPr/>
        <a:lstStyle/>
        <a:p>
          <a:endParaRPr lang="es-ES"/>
        </a:p>
      </dgm:t>
    </dgm:pt>
    <dgm:pt modelId="{2D073BE9-D747-43C2-96B2-07AE73269E49}" type="sibTrans" cxnId="{4FF4E00F-7457-474F-8568-D9FD2449020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97E6D857-1B91-466B-AD5E-35D6F303AE04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Cuidemos el medio  ambiente</a:t>
          </a:r>
        </a:p>
      </dgm:t>
    </dgm:pt>
    <dgm:pt modelId="{ED27BFB5-A48D-49CA-91E0-D8A9E26ABA49}" type="parTrans" cxnId="{F8F25247-2055-4345-8A35-C1E60289C3D5}">
      <dgm:prSet/>
      <dgm:spPr/>
      <dgm:t>
        <a:bodyPr/>
        <a:lstStyle/>
        <a:p>
          <a:endParaRPr lang="es-ES"/>
        </a:p>
      </dgm:t>
    </dgm:pt>
    <dgm:pt modelId="{5BA82BC7-70DC-4F7D-830E-CE2301C90F84}" type="sibTrans" cxnId="{F8F25247-2055-4345-8A35-C1E60289C3D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954859C1-608F-4722-A8D2-B5D9663FDECA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Emprendimiento </a:t>
          </a:r>
        </a:p>
      </dgm:t>
    </dgm:pt>
    <dgm:pt modelId="{D5075642-A146-43C8-B528-BA31A93727DB}" type="parTrans" cxnId="{0FF03228-AB48-4D00-AD74-C3CF6BE3493B}">
      <dgm:prSet/>
      <dgm:spPr/>
      <dgm:t>
        <a:bodyPr/>
        <a:lstStyle/>
        <a:p>
          <a:endParaRPr lang="es-ES"/>
        </a:p>
      </dgm:t>
    </dgm:pt>
    <dgm:pt modelId="{8A900751-E2C9-47FF-8639-BFA1C6016812}" type="sibTrans" cxnId="{0FF03228-AB48-4D00-AD74-C3CF6BE3493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D116E02A-0663-4177-B2B6-CF3A31956672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Educación y formación comunitaria </a:t>
          </a:r>
        </a:p>
      </dgm:t>
    </dgm:pt>
    <dgm:pt modelId="{7D42136E-3A16-4E9C-A812-009BB812093A}" type="parTrans" cxnId="{8D17FF1F-125F-4C4F-B642-B24A8B80C11B}">
      <dgm:prSet/>
      <dgm:spPr/>
      <dgm:t>
        <a:bodyPr/>
        <a:lstStyle/>
        <a:p>
          <a:endParaRPr lang="es-ES"/>
        </a:p>
      </dgm:t>
    </dgm:pt>
    <dgm:pt modelId="{4D8AC21D-9654-4DAC-A3B8-C9CDB1EBC374}" type="sibTrans" cxnId="{8D17FF1F-125F-4C4F-B642-B24A8B80C11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D5EA96EF-7939-4C83-B472-0DC7080B74AB}" type="pres">
      <dgm:prSet presAssocID="{5C029C8F-7E1C-4974-8504-6603771931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1205034-09E4-4596-A819-2D872EA5A075}" type="pres">
      <dgm:prSet presAssocID="{805E48F4-AF2E-4E27-8916-F795EEFCE0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09DF3C-1CC3-4C10-8B81-0663331BCD63}" type="pres">
      <dgm:prSet presAssocID="{805E48F4-AF2E-4E27-8916-F795EEFCE069}" presName="spNode" presStyleCnt="0"/>
      <dgm:spPr/>
    </dgm:pt>
    <dgm:pt modelId="{CDE6E3A2-5E3D-40DB-BD45-161F42F72B09}" type="pres">
      <dgm:prSet presAssocID="{8969F6ED-646F-4B79-B116-E5980C320A45}" presName="sibTrans" presStyleLbl="sibTrans1D1" presStyleIdx="0" presStyleCnt="5"/>
      <dgm:spPr/>
      <dgm:t>
        <a:bodyPr/>
        <a:lstStyle/>
        <a:p>
          <a:endParaRPr lang="es-ES"/>
        </a:p>
      </dgm:t>
    </dgm:pt>
    <dgm:pt modelId="{FAECB58E-1AD8-4998-9B95-BDB8F82DBE05}" type="pres">
      <dgm:prSet presAssocID="{B7678392-5336-47FA-9621-F53768878E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07A7AB-A38D-4F0D-8318-AE267B717D05}" type="pres">
      <dgm:prSet presAssocID="{B7678392-5336-47FA-9621-F53768878E38}" presName="spNode" presStyleCnt="0"/>
      <dgm:spPr/>
    </dgm:pt>
    <dgm:pt modelId="{C29018DE-6FCC-458F-9BEB-73CF2D9E0CDC}" type="pres">
      <dgm:prSet presAssocID="{2D073BE9-D747-43C2-96B2-07AE73269E49}" presName="sibTrans" presStyleLbl="sibTrans1D1" presStyleIdx="1" presStyleCnt="5"/>
      <dgm:spPr/>
      <dgm:t>
        <a:bodyPr/>
        <a:lstStyle/>
        <a:p>
          <a:endParaRPr lang="es-ES"/>
        </a:p>
      </dgm:t>
    </dgm:pt>
    <dgm:pt modelId="{C08A902F-3915-4F37-9330-201FAEEC18DF}" type="pres">
      <dgm:prSet presAssocID="{97E6D857-1B91-466B-AD5E-35D6F303AE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3C93E-1A22-40F5-B42D-76ED0CC88575}" type="pres">
      <dgm:prSet presAssocID="{97E6D857-1B91-466B-AD5E-35D6F303AE04}" presName="spNode" presStyleCnt="0"/>
      <dgm:spPr/>
    </dgm:pt>
    <dgm:pt modelId="{7F725812-62DB-410E-9256-7E5A5282761D}" type="pres">
      <dgm:prSet presAssocID="{5BA82BC7-70DC-4F7D-830E-CE2301C90F84}" presName="sibTrans" presStyleLbl="sibTrans1D1" presStyleIdx="2" presStyleCnt="5"/>
      <dgm:spPr/>
      <dgm:t>
        <a:bodyPr/>
        <a:lstStyle/>
        <a:p>
          <a:endParaRPr lang="es-ES"/>
        </a:p>
      </dgm:t>
    </dgm:pt>
    <dgm:pt modelId="{B06F4463-E0DF-4C7A-A78F-86601D19F4FD}" type="pres">
      <dgm:prSet presAssocID="{954859C1-608F-4722-A8D2-B5D9663FDECA}" presName="node" presStyleLbl="node1" presStyleIdx="3" presStyleCnt="5" custRadScaleRad="99572" custRadScaleInc="-62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ECC677-AF84-4D50-8B9F-5CFDD6165791}" type="pres">
      <dgm:prSet presAssocID="{954859C1-608F-4722-A8D2-B5D9663FDECA}" presName="spNode" presStyleCnt="0"/>
      <dgm:spPr/>
    </dgm:pt>
    <dgm:pt modelId="{F846A2E3-F157-427A-A5D7-091F755AA013}" type="pres">
      <dgm:prSet presAssocID="{8A900751-E2C9-47FF-8639-BFA1C6016812}" presName="sibTrans" presStyleLbl="sibTrans1D1" presStyleIdx="3" presStyleCnt="5"/>
      <dgm:spPr/>
      <dgm:t>
        <a:bodyPr/>
        <a:lstStyle/>
        <a:p>
          <a:endParaRPr lang="es-ES"/>
        </a:p>
      </dgm:t>
    </dgm:pt>
    <dgm:pt modelId="{6EC291D1-707B-4EE0-BAEC-BD96F1C3452E}" type="pres">
      <dgm:prSet presAssocID="{D116E02A-0663-4177-B2B6-CF3A319566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14FFD8-0EDF-4BB3-BEC3-43B5D122F2ED}" type="pres">
      <dgm:prSet presAssocID="{D116E02A-0663-4177-B2B6-CF3A31956672}" presName="spNode" presStyleCnt="0"/>
      <dgm:spPr/>
    </dgm:pt>
    <dgm:pt modelId="{D2EB2ABF-E71D-411B-AE72-65D32ABF00B1}" type="pres">
      <dgm:prSet presAssocID="{4D8AC21D-9654-4DAC-A3B8-C9CDB1EBC374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FE3C7C13-C78C-4918-A6B4-DCB6DB86B2F4}" type="presOf" srcId="{D116E02A-0663-4177-B2B6-CF3A31956672}" destId="{6EC291D1-707B-4EE0-BAEC-BD96F1C3452E}" srcOrd="0" destOrd="0" presId="urn:microsoft.com/office/officeart/2005/8/layout/cycle5"/>
    <dgm:cxn modelId="{A7242B4C-25DC-40CD-93CE-30FAD1443410}" type="presOf" srcId="{5BA82BC7-70DC-4F7D-830E-CE2301C90F84}" destId="{7F725812-62DB-410E-9256-7E5A5282761D}" srcOrd="0" destOrd="0" presId="urn:microsoft.com/office/officeart/2005/8/layout/cycle5"/>
    <dgm:cxn modelId="{19BD77C8-CDEF-4F1E-8CBC-0AE2E3565545}" type="presOf" srcId="{805E48F4-AF2E-4E27-8916-F795EEFCE069}" destId="{21205034-09E4-4596-A819-2D872EA5A075}" srcOrd="0" destOrd="0" presId="urn:microsoft.com/office/officeart/2005/8/layout/cycle5"/>
    <dgm:cxn modelId="{0FF03228-AB48-4D00-AD74-C3CF6BE3493B}" srcId="{5C029C8F-7E1C-4974-8504-66037719315F}" destId="{954859C1-608F-4722-A8D2-B5D9663FDECA}" srcOrd="3" destOrd="0" parTransId="{D5075642-A146-43C8-B528-BA31A93727DB}" sibTransId="{8A900751-E2C9-47FF-8639-BFA1C6016812}"/>
    <dgm:cxn modelId="{5F38ECF0-ADC9-4469-9148-B39F03DD43D0}" type="presOf" srcId="{97E6D857-1B91-466B-AD5E-35D6F303AE04}" destId="{C08A902F-3915-4F37-9330-201FAEEC18DF}" srcOrd="0" destOrd="0" presId="urn:microsoft.com/office/officeart/2005/8/layout/cycle5"/>
    <dgm:cxn modelId="{F8F25247-2055-4345-8A35-C1E60289C3D5}" srcId="{5C029C8F-7E1C-4974-8504-66037719315F}" destId="{97E6D857-1B91-466B-AD5E-35D6F303AE04}" srcOrd="2" destOrd="0" parTransId="{ED27BFB5-A48D-49CA-91E0-D8A9E26ABA49}" sibTransId="{5BA82BC7-70DC-4F7D-830E-CE2301C90F84}"/>
    <dgm:cxn modelId="{D1EDE376-1684-446C-829D-640B774DDF29}" type="presOf" srcId="{4D8AC21D-9654-4DAC-A3B8-C9CDB1EBC374}" destId="{D2EB2ABF-E71D-411B-AE72-65D32ABF00B1}" srcOrd="0" destOrd="0" presId="urn:microsoft.com/office/officeart/2005/8/layout/cycle5"/>
    <dgm:cxn modelId="{F4BD48F1-6F81-475A-BC83-D688B9EFF54B}" type="presOf" srcId="{5C029C8F-7E1C-4974-8504-66037719315F}" destId="{D5EA96EF-7939-4C83-B472-0DC7080B74AB}" srcOrd="0" destOrd="0" presId="urn:microsoft.com/office/officeart/2005/8/layout/cycle5"/>
    <dgm:cxn modelId="{9D4614DA-B218-4721-85F1-2F7E32FDB8EC}" type="presOf" srcId="{8A900751-E2C9-47FF-8639-BFA1C6016812}" destId="{F846A2E3-F157-427A-A5D7-091F755AA013}" srcOrd="0" destOrd="0" presId="urn:microsoft.com/office/officeart/2005/8/layout/cycle5"/>
    <dgm:cxn modelId="{9925AEF1-EE3F-4799-AE13-5E45F62DEC4F}" type="presOf" srcId="{B7678392-5336-47FA-9621-F53768878E38}" destId="{FAECB58E-1AD8-4998-9B95-BDB8F82DBE05}" srcOrd="0" destOrd="0" presId="urn:microsoft.com/office/officeart/2005/8/layout/cycle5"/>
    <dgm:cxn modelId="{354E49C3-0409-44B9-ADF8-5A5150E75D8B}" type="presOf" srcId="{954859C1-608F-4722-A8D2-B5D9663FDECA}" destId="{B06F4463-E0DF-4C7A-A78F-86601D19F4FD}" srcOrd="0" destOrd="0" presId="urn:microsoft.com/office/officeart/2005/8/layout/cycle5"/>
    <dgm:cxn modelId="{8D17FF1F-125F-4C4F-B642-B24A8B80C11B}" srcId="{5C029C8F-7E1C-4974-8504-66037719315F}" destId="{D116E02A-0663-4177-B2B6-CF3A31956672}" srcOrd="4" destOrd="0" parTransId="{7D42136E-3A16-4E9C-A812-009BB812093A}" sibTransId="{4D8AC21D-9654-4DAC-A3B8-C9CDB1EBC374}"/>
    <dgm:cxn modelId="{A56B2460-51A8-40DE-8030-67660801BDE5}" type="presOf" srcId="{2D073BE9-D747-43C2-96B2-07AE73269E49}" destId="{C29018DE-6FCC-458F-9BEB-73CF2D9E0CDC}" srcOrd="0" destOrd="0" presId="urn:microsoft.com/office/officeart/2005/8/layout/cycle5"/>
    <dgm:cxn modelId="{4FA68BC3-1D13-4A06-AF9F-5B590E638897}" srcId="{5C029C8F-7E1C-4974-8504-66037719315F}" destId="{805E48F4-AF2E-4E27-8916-F795EEFCE069}" srcOrd="0" destOrd="0" parTransId="{16E315EA-4C80-4699-A47E-283DCDF56A9A}" sibTransId="{8969F6ED-646F-4B79-B116-E5980C320A45}"/>
    <dgm:cxn modelId="{4FF4E00F-7457-474F-8568-D9FD24490206}" srcId="{5C029C8F-7E1C-4974-8504-66037719315F}" destId="{B7678392-5336-47FA-9621-F53768878E38}" srcOrd="1" destOrd="0" parTransId="{F690146F-082C-4310-9297-8ADA228485DA}" sibTransId="{2D073BE9-D747-43C2-96B2-07AE73269E49}"/>
    <dgm:cxn modelId="{F5FFE3BD-EE84-4B87-A818-4C594E184442}" type="presOf" srcId="{8969F6ED-646F-4B79-B116-E5980C320A45}" destId="{CDE6E3A2-5E3D-40DB-BD45-161F42F72B09}" srcOrd="0" destOrd="0" presId="urn:microsoft.com/office/officeart/2005/8/layout/cycle5"/>
    <dgm:cxn modelId="{906190CF-05EB-4079-A057-A542E3128816}" type="presParOf" srcId="{D5EA96EF-7939-4C83-B472-0DC7080B74AB}" destId="{21205034-09E4-4596-A819-2D872EA5A075}" srcOrd="0" destOrd="0" presId="urn:microsoft.com/office/officeart/2005/8/layout/cycle5"/>
    <dgm:cxn modelId="{F3718A39-8715-4B7C-ABF1-BF4FCB90F6A0}" type="presParOf" srcId="{D5EA96EF-7939-4C83-B472-0DC7080B74AB}" destId="{DA09DF3C-1CC3-4C10-8B81-0663331BCD63}" srcOrd="1" destOrd="0" presId="urn:microsoft.com/office/officeart/2005/8/layout/cycle5"/>
    <dgm:cxn modelId="{E9874559-51E5-447F-98E9-F58555425863}" type="presParOf" srcId="{D5EA96EF-7939-4C83-B472-0DC7080B74AB}" destId="{CDE6E3A2-5E3D-40DB-BD45-161F42F72B09}" srcOrd="2" destOrd="0" presId="urn:microsoft.com/office/officeart/2005/8/layout/cycle5"/>
    <dgm:cxn modelId="{0180BFF1-AA98-4074-8A6A-66433D9170B2}" type="presParOf" srcId="{D5EA96EF-7939-4C83-B472-0DC7080B74AB}" destId="{FAECB58E-1AD8-4998-9B95-BDB8F82DBE05}" srcOrd="3" destOrd="0" presId="urn:microsoft.com/office/officeart/2005/8/layout/cycle5"/>
    <dgm:cxn modelId="{1163E38E-7A2F-4825-9F56-364FAAFA2112}" type="presParOf" srcId="{D5EA96EF-7939-4C83-B472-0DC7080B74AB}" destId="{7107A7AB-A38D-4F0D-8318-AE267B717D05}" srcOrd="4" destOrd="0" presId="urn:microsoft.com/office/officeart/2005/8/layout/cycle5"/>
    <dgm:cxn modelId="{E6C5A316-68B5-4E7B-A314-95E6C26C7CF7}" type="presParOf" srcId="{D5EA96EF-7939-4C83-B472-0DC7080B74AB}" destId="{C29018DE-6FCC-458F-9BEB-73CF2D9E0CDC}" srcOrd="5" destOrd="0" presId="urn:microsoft.com/office/officeart/2005/8/layout/cycle5"/>
    <dgm:cxn modelId="{9AA5F7F7-0E96-49A1-B992-08CEEF1AC119}" type="presParOf" srcId="{D5EA96EF-7939-4C83-B472-0DC7080B74AB}" destId="{C08A902F-3915-4F37-9330-201FAEEC18DF}" srcOrd="6" destOrd="0" presId="urn:microsoft.com/office/officeart/2005/8/layout/cycle5"/>
    <dgm:cxn modelId="{76298B81-B742-4D53-9EC9-52F4E4E34C9B}" type="presParOf" srcId="{D5EA96EF-7939-4C83-B472-0DC7080B74AB}" destId="{1CD3C93E-1A22-40F5-B42D-76ED0CC88575}" srcOrd="7" destOrd="0" presId="urn:microsoft.com/office/officeart/2005/8/layout/cycle5"/>
    <dgm:cxn modelId="{8412ACE1-CA0C-4595-A572-32C81B21C3E3}" type="presParOf" srcId="{D5EA96EF-7939-4C83-B472-0DC7080B74AB}" destId="{7F725812-62DB-410E-9256-7E5A5282761D}" srcOrd="8" destOrd="0" presId="urn:microsoft.com/office/officeart/2005/8/layout/cycle5"/>
    <dgm:cxn modelId="{B6DD52F9-CC1E-4E5C-B292-A58D96CAE1E7}" type="presParOf" srcId="{D5EA96EF-7939-4C83-B472-0DC7080B74AB}" destId="{B06F4463-E0DF-4C7A-A78F-86601D19F4FD}" srcOrd="9" destOrd="0" presId="urn:microsoft.com/office/officeart/2005/8/layout/cycle5"/>
    <dgm:cxn modelId="{7F555439-2F2E-469E-A8AE-82DBDA3A73ED}" type="presParOf" srcId="{D5EA96EF-7939-4C83-B472-0DC7080B74AB}" destId="{C9ECC677-AF84-4D50-8B9F-5CFDD6165791}" srcOrd="10" destOrd="0" presId="urn:microsoft.com/office/officeart/2005/8/layout/cycle5"/>
    <dgm:cxn modelId="{33576515-3C82-4327-856D-97FA38E53B32}" type="presParOf" srcId="{D5EA96EF-7939-4C83-B472-0DC7080B74AB}" destId="{F846A2E3-F157-427A-A5D7-091F755AA013}" srcOrd="11" destOrd="0" presId="urn:microsoft.com/office/officeart/2005/8/layout/cycle5"/>
    <dgm:cxn modelId="{DAA231FD-A1ED-4213-9991-5EDFCBBEC601}" type="presParOf" srcId="{D5EA96EF-7939-4C83-B472-0DC7080B74AB}" destId="{6EC291D1-707B-4EE0-BAEC-BD96F1C3452E}" srcOrd="12" destOrd="0" presId="urn:microsoft.com/office/officeart/2005/8/layout/cycle5"/>
    <dgm:cxn modelId="{8AACC570-022C-4A31-B6D7-CA773CA5C8EB}" type="presParOf" srcId="{D5EA96EF-7939-4C83-B472-0DC7080B74AB}" destId="{F814FFD8-0EDF-4BB3-BEC3-43B5D122F2ED}" srcOrd="13" destOrd="0" presId="urn:microsoft.com/office/officeart/2005/8/layout/cycle5"/>
    <dgm:cxn modelId="{BAD71101-BA82-4083-8232-134B71795CD3}" type="presParOf" srcId="{D5EA96EF-7939-4C83-B472-0DC7080B74AB}" destId="{D2EB2ABF-E71D-411B-AE72-65D32ABF00B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5034-09E4-4596-A819-2D872EA5A075}">
      <dsp:nvSpPr>
        <dsp:cNvPr id="0" name=""/>
        <dsp:cNvSpPr/>
      </dsp:nvSpPr>
      <dsp:spPr>
        <a:xfrm>
          <a:off x="1992375" y="387796"/>
          <a:ext cx="1612485" cy="104811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Sexualidad responsables y salud</a:t>
          </a:r>
        </a:p>
      </dsp:txBody>
      <dsp:txXfrm>
        <a:off x="2043540" y="438961"/>
        <a:ext cx="1510155" cy="945785"/>
      </dsp:txXfrm>
    </dsp:sp>
    <dsp:sp modelId="{CDE6E3A2-5E3D-40DB-BD45-161F42F72B09}">
      <dsp:nvSpPr>
        <dsp:cNvPr id="0" name=""/>
        <dsp:cNvSpPr/>
      </dsp:nvSpPr>
      <dsp:spPr>
        <a:xfrm>
          <a:off x="704206" y="911853"/>
          <a:ext cx="4188823" cy="4188823"/>
        </a:xfrm>
        <a:custGeom>
          <a:avLst/>
          <a:gdLst/>
          <a:ahLst/>
          <a:cxnLst/>
          <a:rect l="0" t="0" r="0" b="0"/>
          <a:pathLst>
            <a:path>
              <a:moveTo>
                <a:pt x="3116767" y="266476"/>
              </a:moveTo>
              <a:arcTo wR="2094411" hR="2094411" stAng="17953086" swAng="1212094"/>
            </a:path>
          </a:pathLst>
        </a:cu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ECB58E-1AD8-4998-9B95-BDB8F82DBE05}">
      <dsp:nvSpPr>
        <dsp:cNvPr id="0" name=""/>
        <dsp:cNvSpPr/>
      </dsp:nvSpPr>
      <dsp:spPr>
        <a:xfrm>
          <a:off x="3984279" y="1834998"/>
          <a:ext cx="1612485" cy="104811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Convivencia pacifica y cultura de paz</a:t>
          </a:r>
        </a:p>
      </dsp:txBody>
      <dsp:txXfrm>
        <a:off x="4035444" y="1886163"/>
        <a:ext cx="1510155" cy="945785"/>
      </dsp:txXfrm>
    </dsp:sp>
    <dsp:sp modelId="{C29018DE-6FCC-458F-9BEB-73CF2D9E0CDC}">
      <dsp:nvSpPr>
        <dsp:cNvPr id="0" name=""/>
        <dsp:cNvSpPr/>
      </dsp:nvSpPr>
      <dsp:spPr>
        <a:xfrm>
          <a:off x="704206" y="911853"/>
          <a:ext cx="4188823" cy="4188823"/>
        </a:xfrm>
        <a:custGeom>
          <a:avLst/>
          <a:gdLst/>
          <a:ahLst/>
          <a:cxnLst/>
          <a:rect l="0" t="0" r="0" b="0"/>
          <a:pathLst>
            <a:path>
              <a:moveTo>
                <a:pt x="4183806" y="2239282"/>
              </a:moveTo>
              <a:arcTo wR="2094411" hR="2094411" stAng="21837980" swAng="1360155"/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  <a:tailEnd type="arrow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C08A902F-3915-4F37-9330-201FAEEC18DF}">
      <dsp:nvSpPr>
        <dsp:cNvPr id="0" name=""/>
        <dsp:cNvSpPr/>
      </dsp:nvSpPr>
      <dsp:spPr>
        <a:xfrm>
          <a:off x="3223440" y="4176622"/>
          <a:ext cx="1612485" cy="104811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Cuidemos el medio  ambiente</a:t>
          </a:r>
        </a:p>
      </dsp:txBody>
      <dsp:txXfrm>
        <a:off x="3274605" y="4227787"/>
        <a:ext cx="1510155" cy="945785"/>
      </dsp:txXfrm>
    </dsp:sp>
    <dsp:sp modelId="{7F725812-62DB-410E-9256-7E5A5282761D}">
      <dsp:nvSpPr>
        <dsp:cNvPr id="0" name=""/>
        <dsp:cNvSpPr/>
      </dsp:nvSpPr>
      <dsp:spPr>
        <a:xfrm>
          <a:off x="727627" y="907141"/>
          <a:ext cx="4188823" cy="4188823"/>
        </a:xfrm>
        <a:custGeom>
          <a:avLst/>
          <a:gdLst/>
          <a:ahLst/>
          <a:cxnLst/>
          <a:rect l="0" t="0" r="0" b="0"/>
          <a:pathLst>
            <a:path>
              <a:moveTo>
                <a:pt x="2337802" y="4174632"/>
              </a:moveTo>
              <a:arcTo wR="2094411" hR="2094411" stAng="4999596" swAng="795770"/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  <a:tailEnd type="arrow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06F4463-E0DF-4C7A-A78F-86601D19F4FD}">
      <dsp:nvSpPr>
        <dsp:cNvPr id="0" name=""/>
        <dsp:cNvSpPr/>
      </dsp:nvSpPr>
      <dsp:spPr>
        <a:xfrm>
          <a:off x="811165" y="4200879"/>
          <a:ext cx="1612485" cy="104811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Emprendimiento </a:t>
          </a:r>
        </a:p>
      </dsp:txBody>
      <dsp:txXfrm>
        <a:off x="862330" y="4252044"/>
        <a:ext cx="1510155" cy="945785"/>
      </dsp:txXfrm>
    </dsp:sp>
    <dsp:sp modelId="{F846A2E3-F157-427A-A5D7-091F755AA013}">
      <dsp:nvSpPr>
        <dsp:cNvPr id="0" name=""/>
        <dsp:cNvSpPr/>
      </dsp:nvSpPr>
      <dsp:spPr>
        <a:xfrm>
          <a:off x="705007" y="897405"/>
          <a:ext cx="4188823" cy="4188823"/>
        </a:xfrm>
        <a:custGeom>
          <a:avLst/>
          <a:gdLst/>
          <a:ahLst/>
          <a:cxnLst/>
          <a:rect l="0" t="0" r="0" b="0"/>
          <a:pathLst>
            <a:path>
              <a:moveTo>
                <a:pt x="240945" y="3069718"/>
              </a:moveTo>
              <a:arcTo wR="2094411" hR="2094411" stAng="9134779" swAng="1393375"/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  <a:tailEnd type="arrow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EC291D1-707B-4EE0-BAEC-BD96F1C3452E}">
      <dsp:nvSpPr>
        <dsp:cNvPr id="0" name=""/>
        <dsp:cNvSpPr/>
      </dsp:nvSpPr>
      <dsp:spPr>
        <a:xfrm>
          <a:off x="472" y="1834998"/>
          <a:ext cx="1612485" cy="104811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Educación y formación comunitaria </a:t>
          </a:r>
        </a:p>
      </dsp:txBody>
      <dsp:txXfrm>
        <a:off x="51637" y="1886163"/>
        <a:ext cx="1510155" cy="945785"/>
      </dsp:txXfrm>
    </dsp:sp>
    <dsp:sp modelId="{D2EB2ABF-E71D-411B-AE72-65D32ABF00B1}">
      <dsp:nvSpPr>
        <dsp:cNvPr id="0" name=""/>
        <dsp:cNvSpPr/>
      </dsp:nvSpPr>
      <dsp:spPr>
        <a:xfrm>
          <a:off x="704206" y="911853"/>
          <a:ext cx="4188823" cy="4188823"/>
        </a:xfrm>
        <a:custGeom>
          <a:avLst/>
          <a:gdLst/>
          <a:ahLst/>
          <a:cxnLst/>
          <a:rect l="0" t="0" r="0" b="0"/>
          <a:pathLst>
            <a:path>
              <a:moveTo>
                <a:pt x="503717" y="731968"/>
              </a:moveTo>
              <a:arcTo wR="2094411" hR="2094411" stAng="13234821" swAng="1212094"/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  <a:tailEnd type="arrow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99749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65906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38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07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72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24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98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10425" y="2067389"/>
            <a:ext cx="5807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2060"/>
                </a:solidFill>
                <a:latin typeface="Mark Pro Book" panose="020B0604020101010102" pitchFamily="34" charset="77"/>
                <a:ea typeface="Mark Black" panose="02000A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27727" y="4597554"/>
            <a:ext cx="75900" cy="759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579635" y="3373479"/>
            <a:ext cx="126900" cy="1269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6322" y="133987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03950" y="5654657"/>
            <a:ext cx="190200" cy="190500"/>
          </a:xfrm>
          <a:prstGeom prst="ellipse">
            <a:avLst/>
          </a:prstGeom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6310" y="1990890"/>
            <a:ext cx="75900" cy="759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738050" y="271322"/>
            <a:ext cx="253800" cy="253800"/>
          </a:xfrm>
          <a:prstGeom prst="ellipse">
            <a:avLst/>
          </a:prstGeom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71659" y="2504485"/>
            <a:ext cx="75900" cy="75900"/>
          </a:xfrm>
          <a:prstGeom prst="ellipse">
            <a:avLst/>
          </a:prstGeom>
          <a:solidFill>
            <a:srgbClr val="002060"/>
          </a:solidFill>
          <a:ln>
            <a:solidFill>
              <a:srgbClr val="E7792B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271584" y="474825"/>
            <a:ext cx="75900" cy="759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729213" y="6127438"/>
            <a:ext cx="253800" cy="254100"/>
          </a:xfrm>
          <a:prstGeom prst="ellipse">
            <a:avLst/>
          </a:prstGeom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>
                <a:solidFill>
                  <a:srgbClr val="002060"/>
                </a:solidFill>
                <a:latin typeface="Mark Pro Book" panose="020B0604020101010102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2400">
                <a:solidFill>
                  <a:srgbClr val="607D8B"/>
                </a:solidFill>
                <a:latin typeface="Mark Pro Book" panose="020B0604020101010102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002060"/>
                </a:solidFill>
                <a:latin typeface="Mark Pro Book" panose="020B0604020101010102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◎"/>
              <a:defRPr>
                <a:latin typeface="Mark Pro Book" panose="020B0604020101010102" pitchFamily="34" charset="77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002060"/>
                </a:solidFill>
                <a:latin typeface="Mark Pro Book" panose="020B0604020101010102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>
                <a:latin typeface="Mark Pro Book" panose="020B0604020101010102" pitchFamily="34" charset="77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>
                <a:latin typeface="Mark Pro Book" panose="020B0604020101010102" pitchFamily="34" charset="77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1" i="0">
                <a:latin typeface="Mark Pro" panose="020B0604020101010102" pitchFamily="34" charset="77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DO" smtClean="0"/>
              <a:pPr/>
              <a:t>‹Nº›</a:t>
            </a:fld>
            <a:endParaRPr lang="es-D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1" i="0">
                <a:solidFill>
                  <a:srgbClr val="0A1030"/>
                </a:solidFill>
                <a:latin typeface="Mark Pro" panose="020B0604020101010102" pitchFamily="34" charset="77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DO" smtClean="0"/>
              <a:pPr/>
              <a:t>‹Nº›</a:t>
            </a:fld>
            <a:endParaRPr lang="es-D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940CD31-C6CD-4E0D-BFD8-CA86CDB2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1CAF6-B6DF-472B-BC6C-EEB913961431}" type="datetime1">
              <a:rPr lang="en-US"/>
              <a:pPr>
                <a:defRPr/>
              </a:pPr>
              <a:t>7/14/2020</a:t>
            </a:fld>
            <a:endParaRPr lang="en-US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2A057D3-7768-45D0-B960-273AF360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Instituto PsicoEducativo Familiar</a:t>
            </a:r>
            <a:endParaRPr lang="en-US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361DE53-73D4-429D-B7AB-9077E42D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C32E5-C925-4BDE-9AD4-A20741FF732D}" type="slidenum">
              <a:rPr lang="en-US" altLang="es-DO"/>
              <a:pPr/>
              <a:t>‹Nº›</a:t>
            </a:fld>
            <a:endParaRPr lang="en-US" altLang="es-DO"/>
          </a:p>
        </p:txBody>
      </p:sp>
    </p:spTree>
    <p:extLst>
      <p:ext uri="{BB962C8B-B14F-4D97-AF65-F5344CB8AC3E}">
        <p14:creationId xmlns:p14="http://schemas.microsoft.com/office/powerpoint/2010/main" val="183863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es-DO" smtClean="0"/>
              <a:pPr/>
              <a:t>‹Nº›</a:t>
            </a:fld>
            <a:endParaRPr lang="es-DO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  <p:sldLayoutId id="214748365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chemeClr val="bg2"/>
          </a:solidFill>
          <a:latin typeface="Mark Pro Book" panose="020B0604020101010102" pitchFamily="34" charset="77"/>
          <a:ea typeface="Mark Black" panose="02000A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ark Pro Book" panose="020B0604020101010102" pitchFamily="34" charset="77"/>
          <a:ea typeface="Mark Pro Book" panose="020B0604020101010102" pitchFamily="34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93" y="2140771"/>
            <a:ext cx="5894626" cy="25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9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10</a:t>
            </a:fld>
            <a:endParaRPr lang="es-ES" dirty="0"/>
          </a:p>
        </p:txBody>
      </p:sp>
      <p:pic>
        <p:nvPicPr>
          <p:cNvPr id="5" name="Imagen 4" descr="https://scontent-mia3-1.xx.fbcdn.net/v/t1.15752-9/31913624_345211882550321_6267123202086928384_n.jpg?_nc_cat=0&amp;oh=53c61b4a88c804de71644333b7f62b96&amp;oe=5B5E6EA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982"/>
          <a:stretch/>
        </p:blipFill>
        <p:spPr bwMode="auto">
          <a:xfrm>
            <a:off x="167871" y="1413163"/>
            <a:ext cx="2977111" cy="239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 rotWithShape="1">
          <a:blip r:embed="rId3" cstate="print"/>
          <a:srcRect l="7697" t="7293" r="7699" b="10838"/>
          <a:stretch/>
        </p:blipFill>
        <p:spPr bwMode="auto">
          <a:xfrm>
            <a:off x="3331484" y="1445709"/>
            <a:ext cx="2314778" cy="257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6"/>
          <a:stretch/>
        </p:blipFill>
        <p:spPr bwMode="auto">
          <a:xfrm rot="5400000">
            <a:off x="6104212" y="942806"/>
            <a:ext cx="2365354" cy="2951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101;p17"/>
          <p:cNvSpPr txBox="1">
            <a:spLocks noGrp="1"/>
          </p:cNvSpPr>
          <p:nvPr>
            <p:ph type="title"/>
          </p:nvPr>
        </p:nvSpPr>
        <p:spPr>
          <a:xfrm>
            <a:off x="307930" y="225958"/>
            <a:ext cx="8340436" cy="1154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2200" dirty="0" smtClean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Gestión de Centros Educativos: Asignatura:</a:t>
            </a:r>
            <a:r>
              <a:rPr lang="es-DO" sz="2200" dirty="0"/>
              <a:t>Tecnología de la Información y la Comunicación Aplicada a la </a:t>
            </a:r>
            <a:r>
              <a:rPr lang="es-DO" sz="2200" dirty="0" smtClean="0"/>
              <a:t>Educación. </a:t>
            </a:r>
            <a:r>
              <a:rPr lang="es-DO" sz="2200" dirty="0" smtClean="0"/>
              <a:t>F</a:t>
            </a:r>
            <a:r>
              <a:rPr lang="es-DO" sz="2200" dirty="0" smtClean="0"/>
              <a:t>acilitadora, Dra. Yanet </a:t>
            </a:r>
            <a:r>
              <a:rPr lang="es-DO" sz="2200" dirty="0" err="1" smtClean="0"/>
              <a:t>Jiminián</a:t>
            </a:r>
            <a:r>
              <a:rPr lang="es-DO" sz="2200" dirty="0" smtClean="0"/>
              <a:t>. </a:t>
            </a:r>
            <a:r>
              <a:rPr lang="es-ES" sz="2200" dirty="0"/>
              <a:t/>
            </a:r>
            <a:br>
              <a:rPr lang="es-ES" sz="2200" dirty="0"/>
            </a:br>
            <a:endParaRPr sz="2200" dirty="0">
              <a:solidFill>
                <a:srgbClr val="E779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1" r="-3034" b="17961"/>
          <a:stretch/>
        </p:blipFill>
        <p:spPr bwMode="auto">
          <a:xfrm>
            <a:off x="814483" y="4002338"/>
            <a:ext cx="2729171" cy="2647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C:\Users\Francisco Santana\Desktop\práctica tablrtas\20180503_230454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49" t="7983" r="1863"/>
          <a:stretch/>
        </p:blipFill>
        <p:spPr bwMode="auto">
          <a:xfrm>
            <a:off x="4746783" y="4155169"/>
            <a:ext cx="3657601" cy="2342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52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689599" y="645518"/>
            <a:ext cx="7764800" cy="11188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600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Relación del Plan </a:t>
            </a:r>
            <a:br>
              <a:rPr lang="es-ES" sz="3600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las competencias de asignaturas </a:t>
            </a:r>
            <a:endParaRPr sz="3600" dirty="0">
              <a:solidFill>
                <a:srgbClr val="E779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8604300" y="63048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11</a:t>
            </a:fld>
            <a:endParaRPr dirty="0"/>
          </a:p>
        </p:txBody>
      </p:sp>
      <p:sp>
        <p:nvSpPr>
          <p:cNvPr id="11" name="Google Shape;102;p17"/>
          <p:cNvSpPr txBox="1">
            <a:spLocks noGrp="1"/>
          </p:cNvSpPr>
          <p:nvPr>
            <p:ph type="body" idx="1"/>
          </p:nvPr>
        </p:nvSpPr>
        <p:spPr>
          <a:xfrm>
            <a:off x="429176" y="2342632"/>
            <a:ext cx="8285645" cy="2172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es-E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k Pro Book" panose="020B0604020101010102"/>
                <a:ea typeface="Mark Black" panose="02000A00000000000000" pitchFamily="2" charset="0"/>
              </a:rPr>
              <a:t>Existe una estrecha relación entre las competencias del perfil profesional de las asignaturas que han sido objeto de integración al Plan y el diseño de las actividades realizadas por los participantes, junto a sus facilitadores como actividad final o complementaria, con un valor numérico asignado. </a:t>
            </a:r>
          </a:p>
          <a:p>
            <a:pPr marL="114300" indent="0" algn="just">
              <a:buNone/>
            </a:pPr>
            <a:endParaRPr sz="2800" b="1" dirty="0">
              <a:solidFill>
                <a:srgbClr val="0A1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k Pro Book" panose="020B0604020101010102"/>
              <a:ea typeface="Mark Black" panose="02000A00000000000000" pitchFamily="2" charset="0"/>
            </a:endParaRP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24F97395-0DF1-428C-9631-7827A4817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612191"/>
            <a:ext cx="980728" cy="9807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27766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240" y="157449"/>
            <a:ext cx="7571700" cy="502599"/>
          </a:xfrm>
        </p:spPr>
        <p:txBody>
          <a:bodyPr/>
          <a:lstStyle/>
          <a:p>
            <a:r>
              <a:rPr lang="es-ES" sz="2800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k Pro Book" panose="020B0604020101010102"/>
                <a:ea typeface="Mark Black" panose="02000A00000000000000" pitchFamily="2" charset="0"/>
              </a:rPr>
              <a:t>Un ejemplo: </a:t>
            </a:r>
            <a:endParaRPr lang="es-ES" sz="2800" dirty="0">
              <a:solidFill>
                <a:srgbClr val="E779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DO" smtClean="0"/>
              <a:pPr/>
              <a:t>12</a:t>
            </a:fld>
            <a:endParaRPr lang="es-D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23418"/>
              </p:ext>
            </p:extLst>
          </p:nvPr>
        </p:nvGraphicFramePr>
        <p:xfrm>
          <a:off x="301240" y="680432"/>
          <a:ext cx="8651844" cy="63327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79960">
                  <a:extLst>
                    <a:ext uri="{9D8B030D-6E8A-4147-A177-3AD203B41FA5}">
                      <a16:colId xmlns:a16="http://schemas.microsoft.com/office/drawing/2014/main" val="175300515"/>
                    </a:ext>
                  </a:extLst>
                </a:gridCol>
                <a:gridCol w="2951018">
                  <a:extLst>
                    <a:ext uri="{9D8B030D-6E8A-4147-A177-3AD203B41FA5}">
                      <a16:colId xmlns:a16="http://schemas.microsoft.com/office/drawing/2014/main" val="2459248733"/>
                    </a:ext>
                  </a:extLst>
                </a:gridCol>
                <a:gridCol w="4020866">
                  <a:extLst>
                    <a:ext uri="{9D8B030D-6E8A-4147-A177-3AD203B41FA5}">
                      <a16:colId xmlns:a16="http://schemas.microsoft.com/office/drawing/2014/main" val="855691788"/>
                    </a:ext>
                  </a:extLst>
                </a:gridCol>
              </a:tblGrid>
              <a:tr h="35865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ark Pro Book" panose="020B0604020101010102"/>
                        </a:rPr>
                        <a:t>Asignatura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Mark Pro Book" panose="020B060402010101010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ark Pro Book" panose="020B0604020101010102"/>
                        </a:rPr>
                        <a:t>Competencia</a:t>
                      </a:r>
                      <a:r>
                        <a:rPr lang="es-ES" sz="1200" baseline="0" dirty="0">
                          <a:latin typeface="Mark Pro Book" panose="020B0604020101010102"/>
                        </a:rPr>
                        <a:t> 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Mark Pro Book" panose="020B060402010101010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Mark Pro Book" panose="020B0604020101010102"/>
                        </a:rPr>
                        <a:t>Actividad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Mark Pro Book" panose="020B060402010101010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48255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Mark Pro Book" panose="020B0604020101010102"/>
                        </a:rPr>
                        <a:t>Psicología General II y Teoría de los Test y Fundamentos de Medición</a:t>
                      </a:r>
                    </a:p>
                    <a:p>
                      <a:endParaRPr lang="es-ES" sz="1400" dirty="0">
                        <a:latin typeface="Mark Pro Book" panose="020B060402010101010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Mark Pro Book" panose="020B0604020101010102"/>
                        </a:rPr>
                        <a:t>Exhibe un compromiso ético en todas las acciones de su quehacer profesional.</a:t>
                      </a:r>
                    </a:p>
                    <a:p>
                      <a:endParaRPr lang="es-ES" sz="1400" dirty="0">
                        <a:latin typeface="Mark Pro Book" panose="020B060402010101010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1" u="none" strike="noStrike" cap="none" dirty="0">
                          <a:effectLst/>
                          <a:latin typeface="Mark Pro Book" panose="020B0604020101010102"/>
                          <a:sym typeface="Arial"/>
                        </a:rPr>
                        <a:t>Charlas: Enfermedades de Transmisión Sexual; Sexualidad responsable; Maltrato Infantil en la República Dominicana; Autoestima; Los Valores; Convivencia Pacífica y Cultura de Paz; Educación en Valores; Educación y la Familia; El Embarazo en Adolescente.</a:t>
                      </a:r>
                      <a:endParaRPr lang="es-ES"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Mark Pro Book" panose="020B0604020101010102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962886"/>
                  </a:ext>
                </a:extLst>
              </a:tr>
              <a:tr h="1496291">
                <a:tc>
                  <a:txBody>
                    <a:bodyPr/>
                    <a:lstStyle/>
                    <a:p>
                      <a:pPr algn="ctr"/>
                      <a:r>
                        <a:rPr lang="es-ES" sz="1400" u="none" strike="noStrike" cap="none" dirty="0">
                          <a:effectLst/>
                          <a:latin typeface="Mark Pro Book" panose="020B0604020101010102"/>
                          <a:sym typeface="Arial"/>
                        </a:rPr>
                        <a:t>Legislación Tributaria</a:t>
                      </a:r>
                      <a:endParaRPr lang="es-ES" sz="1400" dirty="0">
                        <a:latin typeface="Mark Pro Book" panose="020B060402010101010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u="none" strike="noStrike" cap="none" dirty="0">
                          <a:effectLst/>
                          <a:latin typeface="Mark Pro Book" panose="020B0604020101010102"/>
                          <a:sym typeface="Arial"/>
                        </a:rPr>
                        <a:t>Aplica los conocimientos adquiridos y los procedimientos acertados para identificar, plantear, solucionar conflictos, organizar y planificar el tiempo en las actividades propias de su quehacer profesional y área de estudio.</a:t>
                      </a:r>
                      <a:endParaRPr lang="es-ES" sz="1400" dirty="0">
                        <a:latin typeface="Mark Pro Book" panose="020B060402010101010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u="none" strike="noStrike" cap="none" dirty="0">
                          <a:effectLst/>
                          <a:latin typeface="Mark Pro Book" panose="020B0604020101010102"/>
                          <a:sym typeface="Arial"/>
                        </a:rPr>
                        <a:t>Charlas: Obligación Tributaria; Los Impuesto sobre la renta para la persona física</a:t>
                      </a:r>
                      <a:endParaRPr lang="es-ES" sz="1400" b="1" dirty="0">
                        <a:latin typeface="Mark Pro Book" panose="020B060402010101010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411020"/>
                  </a:ext>
                </a:extLst>
              </a:tr>
              <a:tr h="24177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u="none" strike="noStrike" cap="none" dirty="0">
                          <a:effectLst/>
                          <a:latin typeface="Mark Pro Book" panose="020B0604020101010102"/>
                          <a:sym typeface="Arial"/>
                        </a:rPr>
                        <a:t>Tecnología de la información y la comunicación aplicadas a la educación</a:t>
                      </a:r>
                    </a:p>
                    <a:p>
                      <a:endParaRPr lang="es-ES" sz="1400" dirty="0">
                        <a:latin typeface="Mark Pro Book" panose="020B060402010101010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u="none" strike="noStrike" cap="none" dirty="0">
                          <a:effectLst/>
                          <a:latin typeface="Mark Pro Book" panose="020B0604020101010102"/>
                          <a:sym typeface="Arial"/>
                        </a:rPr>
                        <a:t>Promueve acciones para motivar y conducir a metas comunes en proyectos relacionados con su labor profesional.</a:t>
                      </a:r>
                    </a:p>
                    <a:p>
                      <a:endParaRPr lang="es-ES" sz="1400" dirty="0">
                        <a:latin typeface="Mark Pro Book" panose="020B060402010101010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u="none" strike="noStrike" cap="none" dirty="0">
                          <a:effectLst/>
                          <a:latin typeface="Mark Pro Book" panose="020B0604020101010102"/>
                          <a:sym typeface="Arial"/>
                        </a:rPr>
                        <a:t>Estimulación del hábito de lectura en los estudiantes de segundo grado de primaria del Centro Educativo José Luis Gómez Orbe a través de la aplicación del software educativo Aprender a Leer. Recurso: Tables; Implementación del software educativo dyseggxia para mejorar los problemas de lectoescritura en los alumnos y alumnas</a:t>
                      </a:r>
                      <a:br>
                        <a:rPr lang="es-ES" sz="1400" b="1" u="none" strike="noStrike" cap="none" dirty="0">
                          <a:effectLst/>
                          <a:latin typeface="Mark Pro Book" panose="020B0604020101010102"/>
                          <a:sym typeface="Arial"/>
                        </a:rPr>
                      </a:br>
                      <a:r>
                        <a:rPr lang="es-ES" sz="1400" b="1" u="none" strike="noStrike" cap="none" dirty="0">
                          <a:effectLst/>
                          <a:latin typeface="Mark Pro Book" panose="020B0604020101010102"/>
                          <a:sym typeface="Arial"/>
                        </a:rPr>
                        <a:t/>
                      </a:r>
                      <a:br>
                        <a:rPr lang="es-ES" sz="1400" b="1" u="none" strike="noStrike" cap="none" dirty="0">
                          <a:effectLst/>
                          <a:latin typeface="Mark Pro Book" panose="020B0604020101010102"/>
                          <a:sym typeface="Arial"/>
                        </a:rPr>
                      </a:br>
                      <a:r>
                        <a:rPr lang="es-ES" sz="1400" b="1" u="none" strike="noStrike" cap="none" dirty="0">
                          <a:effectLst/>
                          <a:latin typeface="Mark Pro Book" panose="020B0604020101010102"/>
                          <a:sym typeface="Arial"/>
                        </a:rPr>
                        <a:t>Recurso: Tabletas; Implementación del software multimedia (google </a:t>
                      </a:r>
                      <a:r>
                        <a:rPr lang="es-ES" sz="1400" b="1" u="none" strike="noStrike" cap="none" dirty="0" err="1">
                          <a:effectLst/>
                          <a:latin typeface="Mark Pro Book" panose="020B0604020101010102"/>
                          <a:sym typeface="Arial"/>
                        </a:rPr>
                        <a:t>maps</a:t>
                      </a:r>
                      <a:r>
                        <a:rPr lang="es-ES" sz="1400" b="1" u="none" strike="noStrike" cap="none" dirty="0">
                          <a:effectLst/>
                          <a:latin typeface="Mark Pro Book" panose="020B0604020101010102"/>
                          <a:sym typeface="Arial"/>
                        </a:rPr>
                        <a:t>)</a:t>
                      </a:r>
                      <a:br>
                        <a:rPr lang="es-ES" sz="1400" b="1" u="none" strike="noStrike" cap="none" dirty="0">
                          <a:effectLst/>
                          <a:latin typeface="Mark Pro Book" panose="020B0604020101010102"/>
                          <a:sym typeface="Arial"/>
                        </a:rPr>
                      </a:br>
                      <a:endParaRPr lang="es-ES" sz="1400" b="1" dirty="0">
                        <a:latin typeface="Mark Pro Book" panose="020B060402010101010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460601"/>
                  </a:ext>
                </a:extLst>
              </a:tr>
            </a:tbl>
          </a:graphicData>
        </a:graphic>
      </p:graphicFrame>
      <p:pic>
        <p:nvPicPr>
          <p:cNvPr id="7" name="Imagen 2">
            <a:extLst>
              <a:ext uri="{FF2B5EF4-FFF2-40B4-BE49-F238E27FC236}">
                <a16:creationId xmlns:a16="http://schemas.microsoft.com/office/drawing/2014/main" id="{25CB9480-7823-454B-902C-47AEE6E3D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612191"/>
            <a:ext cx="980728" cy="9807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554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1993" y="249133"/>
            <a:ext cx="5525995" cy="936900"/>
          </a:xfrm>
        </p:spPr>
        <p:txBody>
          <a:bodyPr/>
          <a:lstStyle/>
          <a:p>
            <a:r>
              <a:rPr lang="es-ES" sz="4000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2018-2020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124991" y="1835876"/>
            <a:ext cx="4553743" cy="3511366"/>
          </a:xfrm>
        </p:spPr>
        <p:txBody>
          <a:bodyPr/>
          <a:lstStyle/>
          <a:p>
            <a:r>
              <a:rPr lang="es-ES" sz="2800" dirty="0" smtClean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</a:t>
            </a:r>
            <a:r>
              <a:rPr lang="es-ES" sz="2800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facilitadores</a:t>
            </a:r>
          </a:p>
          <a:p>
            <a:pPr marL="63500" indent="0">
              <a:buNone/>
            </a:pPr>
            <a:endParaRPr lang="es-ES" sz="2800" dirty="0">
              <a:solidFill>
                <a:srgbClr val="273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800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ES" sz="2800" dirty="0" smtClean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s-ES" sz="2800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participantes</a:t>
            </a:r>
          </a:p>
          <a:p>
            <a:pPr marL="63500" indent="0">
              <a:buNone/>
            </a:pPr>
            <a:endParaRPr lang="es-ES" sz="2800" dirty="0">
              <a:solidFill>
                <a:srgbClr val="273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800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Aproximadamente </a:t>
            </a:r>
            <a:r>
              <a:rPr lang="es-ES" sz="2800" dirty="0" smtClean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6,033 </a:t>
            </a:r>
            <a:r>
              <a:rPr lang="es-ES" sz="2800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 personas beneficiadas.</a:t>
            </a:r>
          </a:p>
          <a:p>
            <a:endParaRPr lang="es-ES" sz="2800" dirty="0">
              <a:solidFill>
                <a:srgbClr val="273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800" dirty="0">
              <a:solidFill>
                <a:srgbClr val="273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DO" smtClean="0"/>
              <a:pPr/>
              <a:t>13</a:t>
            </a:fld>
            <a:endParaRPr lang="es-DO" dirty="0"/>
          </a:p>
        </p:txBody>
      </p:sp>
      <p:pic>
        <p:nvPicPr>
          <p:cNvPr id="6" name="Picture 2" descr="Resultado de imagen para representaciÃ³n visual">
            <a:extLst>
              <a:ext uri="{FF2B5EF4-FFF2-40B4-BE49-F238E27FC236}">
                <a16:creationId xmlns:a16="http://schemas.microsoft.com/office/drawing/2014/main" id="{CF5A3647-5802-4CF0-827F-CFD6F514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8" y="2466022"/>
            <a:ext cx="300672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FF0B4F46-2753-4799-97FD-5EA85704E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612191"/>
            <a:ext cx="980728" cy="9807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4767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429491" y="397195"/>
            <a:ext cx="7218218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en tiempo de COVID 19</a:t>
            </a:r>
            <a:endParaRPr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660400" y="1268450"/>
            <a:ext cx="7819209" cy="5039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DO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experiencia vivida en tiempo de COVID 19, nos dio a entender que este tipo de actividades son posibles llevarlas a cabo, </a:t>
            </a:r>
            <a:r>
              <a:rPr lang="es-DO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DO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planeación previa junto al facilitador, el seguimiento constante y la motivación, para que los participantes logren alcanzar el objetivo propuesto. </a:t>
            </a:r>
          </a:p>
          <a:p>
            <a:pPr marL="3810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DO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DO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Nosotros como Dirección, acompañamos a los facilitadores en el proceso de socialización de ideas previas a la asignación de las actividades, en muchos casos, participamos en reuniones de aclaración de dudas y orientación a los participantes, del motivo de esta integración. </a:t>
            </a: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sz="2000" b="1" dirty="0">
              <a:solidFill>
                <a:srgbClr val="273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k Black" panose="02000A00000000000000" pitchFamily="2" charset="0"/>
              <a:ea typeface="Mark Black" panose="02000A00000000000000" pitchFamily="2" charset="0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300" y="63048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14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654B8C-CB0C-4BAC-B83E-FFE4CCCFB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184" y="5814029"/>
            <a:ext cx="981541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4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DO" smtClean="0"/>
              <a:pPr/>
              <a:t>15</a:t>
            </a:fld>
            <a:endParaRPr lang="es-DO" dirty="0"/>
          </a:p>
        </p:txBody>
      </p:sp>
      <p:sp>
        <p:nvSpPr>
          <p:cNvPr id="3" name="Google Shape;102;p17"/>
          <p:cNvSpPr txBox="1">
            <a:spLocks/>
          </p:cNvSpPr>
          <p:nvPr/>
        </p:nvSpPr>
        <p:spPr>
          <a:xfrm>
            <a:off x="429491" y="1427315"/>
            <a:ext cx="4946072" cy="3784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ark Pro Book" panose="020B0604020101010102" pitchFamily="34" charset="77"/>
                <a:ea typeface="Mark Pro Book" panose="020B0604020101010102" pitchFamily="34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ctr"/>
            <a:r>
              <a:rPr lang="es-ES" sz="2000" b="1" dirty="0">
                <a:solidFill>
                  <a:srgbClr val="1A25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ark Black" panose="02000A00000000000000" pitchFamily="2" charset="0"/>
                <a:cs typeface="Arial" panose="020B0604020202020204" pitchFamily="34" charset="0"/>
              </a:rPr>
              <a:t>Comunicación vía WhatsApp con los facilitadores, para socializar el diseño de las actividades que los participantes realizarían. </a:t>
            </a:r>
          </a:p>
          <a:p>
            <a:pPr marL="114300" algn="ctr"/>
            <a:endParaRPr lang="es-ES" sz="2000" b="1" dirty="0">
              <a:solidFill>
                <a:srgbClr val="1A25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ark Black" panose="02000A00000000000000" pitchFamily="2" charset="0"/>
              <a:cs typeface="Arial" panose="020B0604020202020204" pitchFamily="34" charset="0"/>
            </a:endParaRPr>
          </a:p>
          <a:p>
            <a:pPr marL="114300" algn="ctr"/>
            <a:endParaRPr lang="es-ES" sz="2000" b="1" dirty="0">
              <a:solidFill>
                <a:srgbClr val="1A25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ark Black" panose="02000A00000000000000" pitchFamily="2" charset="0"/>
              <a:cs typeface="Arial" panose="020B0604020202020204" pitchFamily="34" charset="0"/>
            </a:endParaRPr>
          </a:p>
          <a:p>
            <a:pPr marL="114300" algn="ctr"/>
            <a:r>
              <a:rPr lang="es-ES" sz="2000" b="1" dirty="0">
                <a:solidFill>
                  <a:srgbClr val="1A25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ark Black" panose="02000A00000000000000" pitchFamily="2" charset="0"/>
                <a:cs typeface="Arial" panose="020B0604020202020204" pitchFamily="34" charset="0"/>
              </a:rPr>
              <a:t>Reuniones vía WhatsApp, Zoom, con los Directores de Escuelas, Facilitadores y Participantes. </a:t>
            </a:r>
          </a:p>
          <a:p>
            <a:pPr marL="114300" algn="ctr"/>
            <a:endParaRPr lang="es-ES" sz="2000" b="1" dirty="0">
              <a:solidFill>
                <a:srgbClr val="1A25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ark Black" panose="02000A00000000000000" pitchFamily="2" charset="0"/>
              <a:cs typeface="Arial" panose="020B0604020202020204" pitchFamily="34" charset="0"/>
            </a:endParaRPr>
          </a:p>
          <a:p>
            <a:pPr marL="114300" algn="ctr"/>
            <a:endParaRPr lang="es-ES" sz="2000" b="1" dirty="0">
              <a:solidFill>
                <a:srgbClr val="1A25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ark Black" panose="02000A00000000000000" pitchFamily="2" charset="0"/>
              <a:cs typeface="Arial" panose="020B0604020202020204" pitchFamily="34" charset="0"/>
            </a:endParaRPr>
          </a:p>
          <a:p>
            <a:pPr marL="114300" algn="ctr"/>
            <a:r>
              <a:rPr lang="es-ES" sz="2000" b="1" dirty="0">
                <a:solidFill>
                  <a:srgbClr val="1A25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ark Black" panose="02000A00000000000000" pitchFamily="2" charset="0"/>
                <a:cs typeface="Arial" panose="020B0604020202020204" pitchFamily="34" charset="0"/>
              </a:rPr>
              <a:t>Seguimiento vía correo electrónico. </a:t>
            </a:r>
          </a:p>
        </p:txBody>
      </p:sp>
      <p:sp>
        <p:nvSpPr>
          <p:cNvPr id="4" name="Google Shape;101;p17"/>
          <p:cNvSpPr txBox="1">
            <a:spLocks/>
          </p:cNvSpPr>
          <p:nvPr/>
        </p:nvSpPr>
        <p:spPr>
          <a:xfrm>
            <a:off x="429491" y="39719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2"/>
                </a:solidFill>
                <a:latin typeface="Mark Pro Book" panose="020B0604020101010102" pitchFamily="34" charset="77"/>
                <a:ea typeface="Mark Black" panose="02000A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200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Proceso llevado a cabo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AF88879A-C0A9-49BA-B904-E16B19C0A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612191"/>
            <a:ext cx="980728" cy="9807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5320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863" y="271118"/>
            <a:ext cx="4039985" cy="573409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Bimestre marzo – abril 2020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863" y="2172391"/>
            <a:ext cx="3127125" cy="3192089"/>
          </a:xfrm>
        </p:spPr>
        <p:txBody>
          <a:bodyPr/>
          <a:lstStyle/>
          <a:p>
            <a:pPr marL="63500" indent="0" algn="ctr">
              <a:buNone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 I</a:t>
            </a:r>
          </a:p>
          <a:p>
            <a:pPr marL="63500" indent="0" algn="ctr">
              <a:buNone/>
            </a:pP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algn="ctr">
              <a:buNone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Juan Martínez</a:t>
            </a:r>
          </a:p>
          <a:p>
            <a:pPr marL="63500" indent="0" algn="ctr">
              <a:buNone/>
            </a:pP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Facilitador Escuela de Psicología</a:t>
            </a:r>
          </a:p>
          <a:p>
            <a:pPr marL="63500" indent="0" algn="ctr">
              <a:buNone/>
            </a:pP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algn="ctr">
              <a:buNone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participantes involucrados</a:t>
            </a:r>
          </a:p>
          <a:p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3643746" y="2522513"/>
            <a:ext cx="5034988" cy="3024848"/>
          </a:xfrm>
        </p:spPr>
        <p:txBody>
          <a:bodyPr/>
          <a:lstStyle/>
          <a:p>
            <a:pPr marL="63500" indent="0" algn="ctr">
              <a:buNone/>
            </a:pPr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Asignatura: Psicología Clínica </a:t>
            </a:r>
          </a:p>
          <a:p>
            <a:pPr marL="63500" indent="0" algn="ctr">
              <a:buNone/>
            </a:pPr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Apoyo emocional, con situaciones de estrés, producto de la situación que estaban viviendo a 10 personas vía WhatsApp, con el acompañamiento y guía del facilitador. </a:t>
            </a:r>
          </a:p>
          <a:p>
            <a:pPr marL="63500" indent="0" algn="ctr">
              <a:buNone/>
            </a:pPr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participantes, se informaron acerca del Coronavirus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DO" smtClean="0"/>
              <a:pPr/>
              <a:t>16</a:t>
            </a:fld>
            <a:endParaRPr lang="es-DO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70560" y="986967"/>
            <a:ext cx="8473440" cy="9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1" i="0" u="none" strike="noStrike" cap="none">
                <a:solidFill>
                  <a:srgbClr val="002060"/>
                </a:solidFill>
                <a:latin typeface="Mark Pro Book" panose="020B0604020101010102" pitchFamily="34" charset="77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just"/>
            <a:r>
              <a:rPr lang="es-DO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de la actividad: </a:t>
            </a:r>
          </a:p>
          <a:p>
            <a:pPr algn="just"/>
            <a:r>
              <a:rPr lang="es-DO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Brindar apoyo emocional a personas de la comunidad.</a:t>
            </a:r>
            <a:endParaRPr lang="es-ES" dirty="0">
              <a:solidFill>
                <a:srgbClr val="273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C369534C-BC88-4BBE-A332-4931E806F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612191"/>
            <a:ext cx="980728" cy="9807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31338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900" y="441732"/>
            <a:ext cx="7571713" cy="928254"/>
          </a:xfrm>
        </p:spPr>
        <p:txBody>
          <a:bodyPr/>
          <a:lstStyle/>
          <a:p>
            <a:r>
              <a:rPr lang="es-ES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br>
              <a:rPr lang="es-ES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Realizar capsulas motivación a las familias en su rol en los aprendizajes de los niños en la situación actual.</a:t>
            </a:r>
            <a:r>
              <a:rPr lang="es-ES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2900" y="2112806"/>
            <a:ext cx="3675300" cy="3273141"/>
          </a:xfrm>
        </p:spPr>
        <p:txBody>
          <a:bodyPr/>
          <a:lstStyle/>
          <a:p>
            <a:pPr marL="63500" indent="0" algn="ctr">
              <a:buNone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 II</a:t>
            </a:r>
          </a:p>
          <a:p>
            <a:pPr marL="63500" indent="0" algn="ctr">
              <a:buNone/>
            </a:pP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algn="ctr">
              <a:buNone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Huendy Cruz</a:t>
            </a:r>
          </a:p>
          <a:p>
            <a:pPr marL="63500" indent="0" algn="ctr">
              <a:buNone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Facilitadora Postgrado </a:t>
            </a:r>
          </a:p>
          <a:p>
            <a:pPr marL="63500" indent="0" algn="ctr">
              <a:buNone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Maestría Educación Inicial</a:t>
            </a:r>
          </a:p>
          <a:p>
            <a:pPr marL="63500" indent="0" algn="ctr">
              <a:buNone/>
            </a:pP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algn="ctr">
              <a:buNone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 participantes </a:t>
            </a:r>
          </a:p>
          <a:p>
            <a:pPr marL="63500" indent="0" algn="ctr">
              <a:buNone/>
            </a:pP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algn="ctr">
              <a:buNone/>
            </a:pP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algn="ctr">
              <a:buNone/>
            </a:pP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algn="ctr">
              <a:buNone/>
            </a:pP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4461341" y="2516444"/>
            <a:ext cx="4159759" cy="3567545"/>
          </a:xfrm>
        </p:spPr>
        <p:txBody>
          <a:bodyPr/>
          <a:lstStyle/>
          <a:p>
            <a:pPr marL="63500" indent="0" algn="ctr">
              <a:buNone/>
            </a:pPr>
            <a:r>
              <a:rPr lang="es-E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Asignatura: Gestión Pedagógica cada grupo de participantes diseñaron capsulas informativas orientadas a las familias y la convivencia en tiempo de COVID 19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DO" smtClean="0"/>
              <a:pPr/>
              <a:t>17</a:t>
            </a:fld>
            <a:endParaRPr lang="es-DO" dirty="0"/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6BF57516-88CD-40BA-AC7C-76EEE5E91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612191"/>
            <a:ext cx="980728" cy="9807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12736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15" y="189902"/>
            <a:ext cx="4130502" cy="617397"/>
          </a:xfrm>
        </p:spPr>
        <p:txBody>
          <a:bodyPr/>
          <a:lstStyle/>
          <a:p>
            <a:pPr algn="ctr"/>
            <a:r>
              <a:rPr lang="es-ES" sz="2400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Bimestre mayo - junio 2020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77872" y="2051369"/>
            <a:ext cx="5342148" cy="3946091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63500" indent="0" algn="ctr">
              <a:buNone/>
            </a:pPr>
            <a:r>
              <a:rPr lang="es-E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Asignatura: Seminario de Actualización Jurídica I, </a:t>
            </a:r>
          </a:p>
          <a:p>
            <a:pPr marL="63500" indent="0" algn="ctr">
              <a:buNone/>
            </a:pPr>
            <a:r>
              <a:rPr lang="es-E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Conversatorio: “Prevención Preventiva en tiempo de COVID 19” con la intervención de la Dra. Wendis Victoria Almonte Reyes, Coordinadora de la Oficina de la Defensa Publica en Montecristi.</a:t>
            </a:r>
            <a:endParaRPr lang="es-ES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384642" y="1781695"/>
            <a:ext cx="2886878" cy="4496670"/>
          </a:xfrm>
        </p:spPr>
        <p:txBody>
          <a:bodyPr/>
          <a:lstStyle/>
          <a:p>
            <a:pPr marL="63500" indent="0" algn="ctr">
              <a:buNone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 III</a:t>
            </a:r>
          </a:p>
          <a:p>
            <a:pPr marL="63500" indent="0" algn="ctr">
              <a:buNone/>
            </a:pP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algn="ctr">
              <a:buNone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Marleny Marrero</a:t>
            </a:r>
          </a:p>
          <a:p>
            <a:pPr marL="63500" indent="0" algn="ctr">
              <a:buNone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Facilitadora Escuela de Derecho</a:t>
            </a:r>
          </a:p>
          <a:p>
            <a:pPr marL="63500" indent="0" algn="ctr">
              <a:buNone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Martha Toribio</a:t>
            </a:r>
          </a:p>
          <a:p>
            <a:pPr marL="63500" indent="0" algn="ctr">
              <a:buNone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Directora de la Escuela Derecho</a:t>
            </a:r>
          </a:p>
          <a:p>
            <a:pPr marL="63500" indent="0" algn="ctr">
              <a:buNone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 participantes involucrados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DO" smtClean="0"/>
              <a:pPr/>
              <a:t>18</a:t>
            </a:fld>
            <a:endParaRPr lang="es-DO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18160" y="807299"/>
            <a:ext cx="8434925" cy="94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1" i="0" u="none" strike="noStrike" cap="none">
                <a:solidFill>
                  <a:srgbClr val="002060"/>
                </a:solidFill>
                <a:latin typeface="Mark Pro Book" panose="020B0604020101010102" pitchFamily="34" charset="77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just"/>
            <a:r>
              <a:rPr lang="es-DO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Objetivo: Orientar a la población acerca de la prevención preventiva </a:t>
            </a:r>
          </a:p>
          <a:p>
            <a:pPr algn="just"/>
            <a:r>
              <a:rPr lang="es-DO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tiempo de COVID 19.</a:t>
            </a:r>
            <a:endParaRPr lang="es-E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765A1333-432D-4F54-9B1C-6EA80769D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612191"/>
            <a:ext cx="980728" cy="9807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53512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DO" smtClean="0"/>
              <a:pPr/>
              <a:t>19</a:t>
            </a:fld>
            <a:endParaRPr lang="es-DO" dirty="0"/>
          </a:p>
        </p:txBody>
      </p:sp>
      <p:pic>
        <p:nvPicPr>
          <p:cNvPr id="1026" name="Picture 2" descr="https://lh5.googleusercontent.com/aq9p2eIxvTHG-8gQ_QJ4SCz6drjL_pzK2E_RJCqzm7KJWnWpn9SeBX6WiIHOc74TETcuxyhX8bJJlUt8l_2vvmDWO1wI32ae36bpZRJHMraxb-nA4VT2KnGZN2TJjMmA99F5bcD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66319" r="8767" b="10585"/>
          <a:stretch/>
        </p:blipFill>
        <p:spPr bwMode="auto">
          <a:xfrm>
            <a:off x="4170218" y="919930"/>
            <a:ext cx="4782866" cy="462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aq9p2eIxvTHG-8gQ_QJ4SCz6drjL_pzK2E_RJCqzm7KJWnWpn9SeBX6WiIHOc74TETcuxyhX8bJJlUt8l_2vvmDWO1wI32ae36bpZRJHMraxb-nA4VT2KnGZN2TJjMmA99F5bcD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2" t="16347" r="5737" b="41266"/>
          <a:stretch/>
        </p:blipFill>
        <p:spPr bwMode="auto">
          <a:xfrm>
            <a:off x="332509" y="919929"/>
            <a:ext cx="3560619" cy="462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40E45FC-A451-4CB2-B176-365B71C8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15" y="189902"/>
            <a:ext cx="4130502" cy="617397"/>
          </a:xfrm>
        </p:spPr>
        <p:txBody>
          <a:bodyPr/>
          <a:lstStyle/>
          <a:p>
            <a:pPr algn="ctr"/>
            <a:r>
              <a:rPr lang="es-ES" sz="2400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Otras evidencias</a:t>
            </a:r>
          </a:p>
        </p:txBody>
      </p:sp>
    </p:spTree>
    <p:extLst>
      <p:ext uri="{BB962C8B-B14F-4D97-AF65-F5344CB8AC3E}">
        <p14:creationId xmlns:p14="http://schemas.microsoft.com/office/powerpoint/2010/main" val="200189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568036" y="1956625"/>
            <a:ext cx="7923761" cy="1808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500" dirty="0" smtClean="0">
                <a:solidFill>
                  <a:schemeClr val="tx1"/>
                </a:solidFill>
              </a:rPr>
              <a:t>Experiencia del Plan de Vinculación Extensión –Docencia de la Universidad Abierta Para Adultos, Rep. Dom.</a:t>
            </a:r>
            <a:br>
              <a:rPr lang="en" sz="3500" dirty="0" smtClean="0">
                <a:solidFill>
                  <a:schemeClr val="tx1"/>
                </a:solidFill>
              </a:rPr>
            </a:br>
            <a:endParaRPr sz="35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A7E5FC-44E2-854A-AAA3-C11B8B512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56" y="197855"/>
            <a:ext cx="1675741" cy="1675741"/>
          </a:xfrm>
          <a:prstGeom prst="ellipse">
            <a:avLst/>
          </a:prstGeom>
        </p:spPr>
      </p:pic>
      <p:sp>
        <p:nvSpPr>
          <p:cNvPr id="4" name="Google Shape;70;p12"/>
          <p:cNvSpPr txBox="1">
            <a:spLocks/>
          </p:cNvSpPr>
          <p:nvPr/>
        </p:nvSpPr>
        <p:spPr>
          <a:xfrm>
            <a:off x="568036" y="4674130"/>
            <a:ext cx="6248020" cy="171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2060"/>
                </a:solidFill>
                <a:latin typeface="Mark Pro Book" panose="020B0604020101010102" pitchFamily="34" charset="77"/>
                <a:ea typeface="Mark Black" panose="02000A00000000000000" pitchFamily="2" charset="0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ES" sz="1600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Margarita Tavárez, M. A.</a:t>
            </a:r>
          </a:p>
          <a:p>
            <a:pPr algn="ctr"/>
            <a:r>
              <a:rPr lang="es-ES" sz="1600" b="0" dirty="0">
                <a:solidFill>
                  <a:schemeClr val="tx1"/>
                </a:solidFill>
              </a:rPr>
              <a:t>Directora de Extensión y Vinculación </a:t>
            </a:r>
            <a:r>
              <a:rPr lang="es-ES" sz="1600" b="0" dirty="0" smtClean="0">
                <a:solidFill>
                  <a:schemeClr val="tx1"/>
                </a:solidFill>
              </a:rPr>
              <a:t>Social</a:t>
            </a:r>
          </a:p>
          <a:p>
            <a:pPr algn="ctr"/>
            <a:endParaRPr lang="es-ES" sz="1600" b="0" dirty="0" smtClean="0">
              <a:solidFill>
                <a:schemeClr val="tx1"/>
              </a:solidFill>
            </a:endParaRPr>
          </a:p>
          <a:p>
            <a:pPr algn="ctr"/>
            <a:r>
              <a:rPr lang="es-ES" sz="1600" dirty="0" smtClean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Dra. Luz Rosa Estrella</a:t>
            </a:r>
          </a:p>
          <a:p>
            <a:pPr algn="ctr"/>
            <a:r>
              <a:rPr lang="es-ES" sz="1600" b="0" dirty="0" smtClean="0">
                <a:solidFill>
                  <a:schemeClr val="tx1"/>
                </a:solidFill>
              </a:rPr>
              <a:t>Vicerrectora de Relaciones Internacionales y Vinculación Social</a:t>
            </a:r>
            <a:endParaRPr lang="es-ES" sz="1600" b="0" dirty="0">
              <a:solidFill>
                <a:schemeClr val="tx1"/>
              </a:solidFill>
            </a:endParaRPr>
          </a:p>
          <a:p>
            <a:pPr algn="ctr"/>
            <a:r>
              <a:rPr lang="es-ES" sz="2200" b="0" dirty="0">
                <a:solidFill>
                  <a:schemeClr val="tx1"/>
                </a:solidFill>
              </a:rPr>
              <a:t/>
            </a:r>
            <a:br>
              <a:rPr lang="es-ES" sz="2200" b="0" dirty="0">
                <a:solidFill>
                  <a:schemeClr val="tx1"/>
                </a:solidFill>
              </a:rPr>
            </a:br>
            <a:endParaRPr lang="es-ES" sz="2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691" y="327895"/>
            <a:ext cx="8049490" cy="1070635"/>
          </a:xfrm>
        </p:spPr>
        <p:txBody>
          <a:bodyPr/>
          <a:lstStyle/>
          <a:p>
            <a:pPr algn="just"/>
            <a:r>
              <a:rPr lang="es-DO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Objetivo: Involucrar a los participantes en una campaña de orientación para prevenir el contagio de la pandemia Coronavirus</a:t>
            </a:r>
            <a:endParaRPr lang="es-ES" dirty="0">
              <a:solidFill>
                <a:srgbClr val="273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1579" y="1790712"/>
            <a:ext cx="4239764" cy="3920836"/>
          </a:xfrm>
        </p:spPr>
        <p:txBody>
          <a:bodyPr/>
          <a:lstStyle/>
          <a:p>
            <a:pPr marL="63500" indent="0" algn="ctr">
              <a:buNone/>
            </a:pPr>
            <a:r>
              <a:rPr lang="es-ES" sz="2400" b="1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Proyecto IV</a:t>
            </a:r>
          </a:p>
          <a:p>
            <a:pPr marL="63500" indent="0" algn="ctr">
              <a:buNone/>
            </a:pPr>
            <a:endParaRPr lang="es-ES" sz="2400" b="1" dirty="0">
              <a:solidFill>
                <a:srgbClr val="273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3500" indent="0" algn="ctr">
              <a:buNone/>
            </a:pPr>
            <a:r>
              <a:rPr lang="es-ES" sz="2400" b="1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Pedro Emilio Ventura</a:t>
            </a:r>
          </a:p>
          <a:p>
            <a:pPr marL="63500" indent="0" algn="ctr">
              <a:buNone/>
            </a:pPr>
            <a:r>
              <a:rPr lang="es-ES" sz="2400" b="1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Facilitador Escuela de Educación </a:t>
            </a:r>
          </a:p>
          <a:p>
            <a:pPr marL="63500" indent="0" algn="ctr">
              <a:buNone/>
            </a:pPr>
            <a:r>
              <a:rPr lang="es-ES" sz="2400" b="1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16 participantes involucrados.</a:t>
            </a:r>
          </a:p>
          <a:p>
            <a:pPr marL="63500" indent="0" algn="ctr">
              <a:buNone/>
            </a:pPr>
            <a:endParaRPr lang="es-ES" sz="2400" b="1" dirty="0">
              <a:solidFill>
                <a:srgbClr val="273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3500" indent="0" algn="ctr">
              <a:buNone/>
            </a:pPr>
            <a:r>
              <a:rPr lang="es-DO" sz="2400" b="1" dirty="0">
                <a:solidFill>
                  <a:srgbClr val="27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“Docentes éticos y comprometidos: Todos contra el coronavirus”</a:t>
            </a:r>
            <a:endParaRPr lang="es-ES" sz="2400" b="1" dirty="0">
              <a:solidFill>
                <a:srgbClr val="273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4682658" y="1627934"/>
            <a:ext cx="3803523" cy="4246393"/>
          </a:xfrm>
          <a:solidFill>
            <a:srgbClr val="E7792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63500" indent="0" algn="ctr">
              <a:buNone/>
            </a:pPr>
            <a:r>
              <a:rPr lang="es-DO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Asignatura: Ética Profesional de los Docentes, los participantes </a:t>
            </a:r>
            <a:r>
              <a:rPr lang="es-D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elaboraron videos orientadores en los que motivan a las familias a seguir las sugerencias para mantenernos fuera del contagio del COVID 19</a:t>
            </a:r>
            <a:r>
              <a:rPr lang="es-DO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DO" smtClean="0"/>
              <a:pPr/>
              <a:t>20</a:t>
            </a:fld>
            <a:endParaRPr lang="es-DO" dirty="0"/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27B97C85-215E-4AA6-97E5-EFADCF716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612191"/>
            <a:ext cx="980728" cy="9807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7685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9368" y="2879437"/>
            <a:ext cx="3823854" cy="1530927"/>
          </a:xfrm>
        </p:spPr>
        <p:txBody>
          <a:bodyPr/>
          <a:lstStyle/>
          <a:p>
            <a:pPr marL="63500" indent="0">
              <a:buNone/>
            </a:pPr>
            <a:r>
              <a:rPr lang="es-DO" sz="15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https://www.youtube.com/watch?v=6eDcbjQCYFU&amp;feature=youtu.be</a:t>
            </a:r>
            <a:endParaRPr lang="es-DO" sz="15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>
              <a:buNone/>
            </a:pPr>
            <a:endParaRPr lang="es-DO" sz="15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DO" smtClean="0"/>
              <a:pPr/>
              <a:t>21</a:t>
            </a:fld>
            <a:endParaRPr lang="es-D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3218" t="4206" r="25683" b="15990"/>
          <a:stretch/>
        </p:blipFill>
        <p:spPr>
          <a:xfrm>
            <a:off x="4682835" y="1073728"/>
            <a:ext cx="3593326" cy="42907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10EA2D-2B5A-4FDE-BAF6-580299321D2B}"/>
              </a:ext>
            </a:extLst>
          </p:cNvPr>
          <p:cNvSpPr/>
          <p:nvPr/>
        </p:nvSpPr>
        <p:spPr>
          <a:xfrm>
            <a:off x="612418" y="430312"/>
            <a:ext cx="3236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Otras evidencias</a:t>
            </a:r>
            <a:endParaRPr lang="es-DO" sz="3200" dirty="0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90527F60-012D-4F8A-9866-9762FEDE0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612191"/>
            <a:ext cx="980728" cy="9807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53820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4">
            <a:extLst>
              <a:ext uri="{FF2B5EF4-FFF2-40B4-BE49-F238E27FC236}">
                <a16:creationId xmlns:a16="http://schemas.microsoft.com/office/drawing/2014/main" id="{71886259-9093-45FE-AC1E-F654E9715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53" y="3547687"/>
            <a:ext cx="5583387" cy="236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ángulo 2">
            <a:extLst>
              <a:ext uri="{FF2B5EF4-FFF2-40B4-BE49-F238E27FC236}">
                <a16:creationId xmlns:a16="http://schemas.microsoft.com/office/drawing/2014/main" id="{F259C675-C710-4E23-A482-7D8EABC3E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" y="1360248"/>
            <a:ext cx="7554516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es-ES" altLang="en-US" sz="4400" b="1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altLang="en-US" sz="6600" b="1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Gracias</a:t>
            </a:r>
            <a:r>
              <a:rPr lang="es-ES" altLang="en-US" sz="4400" b="1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es-ES" altLang="en-US" sz="4400" b="1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por su amable atención</a:t>
            </a:r>
            <a:r>
              <a:rPr lang="es-ES" alt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altLang="en-US" sz="4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ES" altLang="es-DO" sz="800" dirty="0"/>
          </a:p>
        </p:txBody>
      </p:sp>
      <p:sp>
        <p:nvSpPr>
          <p:cNvPr id="31748" name="Título 3">
            <a:extLst>
              <a:ext uri="{FF2B5EF4-FFF2-40B4-BE49-F238E27FC236}">
                <a16:creationId xmlns:a16="http://schemas.microsoft.com/office/drawing/2014/main" id="{51773D34-6398-4F6D-8C97-299C914CF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151" y="3870865"/>
            <a:ext cx="7772400" cy="1102519"/>
          </a:xfrm>
        </p:spPr>
        <p:txBody>
          <a:bodyPr/>
          <a:lstStyle/>
          <a:p>
            <a:r>
              <a:rPr lang="es-ES" altLang="en-US" sz="2400" dirty="0">
                <a:solidFill>
                  <a:srgbClr val="1A255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Estamos a la orden  en la</a:t>
            </a:r>
            <a:r>
              <a:rPr lang="es-E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s-ES" altLang="es-D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ctrTitle"/>
          </p:nvPr>
        </p:nvSpPr>
        <p:spPr>
          <a:xfrm>
            <a:off x="519375" y="155974"/>
            <a:ext cx="3567715" cy="6060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4000" i="1" dirty="0">
                <a:solidFill>
                  <a:schemeClr val="tx1"/>
                </a:solidFill>
              </a:rPr>
              <a:t>Antecedentes</a:t>
            </a:r>
            <a:endParaRPr sz="4000" i="1" dirty="0">
              <a:solidFill>
                <a:schemeClr val="tx1"/>
              </a:solidFill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363107" y="936186"/>
            <a:ext cx="8493509" cy="59218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s-DO" sz="2200" dirty="0">
                <a:solidFill>
                  <a:schemeClr val="tx1"/>
                </a:solidFill>
              </a:rPr>
              <a:t>Se parte de la premisa de que la educación constituye uno de los pilares para el desarrollo íntegro de nuestras comunidades, por ser una herramienta para la inclusión y la transformación social. </a:t>
            </a:r>
          </a:p>
          <a:p>
            <a:pPr marL="0" indent="0" algn="ctr"/>
            <a:endParaRPr lang="es-ES" sz="2200" dirty="0">
              <a:solidFill>
                <a:schemeClr val="tx1"/>
              </a:solidFill>
            </a:endParaRPr>
          </a:p>
          <a:p>
            <a:pPr marL="0" indent="0" algn="ctr"/>
            <a:r>
              <a:rPr lang="es-DO" sz="2200" dirty="0">
                <a:solidFill>
                  <a:schemeClr val="tx1"/>
                </a:solidFill>
              </a:rPr>
              <a:t>Consciente de esto, la UAPA desde sus inicios, ha definido en su filosofía, el aportar al bien común, una acción  que realiza integrando a toda la comunidad universitaria, por medio de distintos departamentos y programas de vinculación con la sociedad en sentido general, por ejemplo los siguientes:</a:t>
            </a:r>
          </a:p>
          <a:p>
            <a:pPr marL="0" indent="0" algn="ctr"/>
            <a:endParaRPr lang="es-DO" sz="2200" dirty="0">
              <a:solidFill>
                <a:schemeClr val="tx1"/>
              </a:solidFill>
            </a:endParaRPr>
          </a:p>
          <a:p>
            <a:pPr marL="0" indent="0" algn="ctr"/>
            <a:r>
              <a:rPr lang="es-DO" sz="2200" dirty="0">
                <a:solidFill>
                  <a:schemeClr val="tx1"/>
                </a:solidFill>
              </a:rPr>
              <a:t>&gt; Extensión y Vinculación Social &gt; Servicio Social Universitario</a:t>
            </a:r>
          </a:p>
          <a:p>
            <a:pPr marL="0" indent="0" algn="ctr"/>
            <a:r>
              <a:rPr lang="es-DO" sz="2200" dirty="0">
                <a:solidFill>
                  <a:schemeClr val="tx1"/>
                </a:solidFill>
              </a:rPr>
              <a:t>&gt;Programa de Asistencia Social Comunitaria   &gt;Voluntariado UAPA</a:t>
            </a:r>
          </a:p>
          <a:p>
            <a:pPr marL="0" indent="0" algn="ctr"/>
            <a:r>
              <a:rPr lang="es-DO" sz="2200" dirty="0">
                <a:solidFill>
                  <a:schemeClr val="tx1"/>
                </a:solidFill>
              </a:rPr>
              <a:t>&gt; Cátedra de Convivencia Pacífica.</a:t>
            </a:r>
          </a:p>
          <a:p>
            <a:pPr marL="0" indent="0" algn="ctr"/>
            <a:r>
              <a:rPr lang="es-DO" sz="2200" dirty="0">
                <a:solidFill>
                  <a:schemeClr val="tx1"/>
                </a:solidFill>
              </a:rPr>
              <a:t>&gt; Plan de Vinculación Extensión </a:t>
            </a:r>
            <a:r>
              <a:rPr lang="es-DO" sz="2200" dirty="0" smtClean="0">
                <a:solidFill>
                  <a:schemeClr val="tx1"/>
                </a:solidFill>
              </a:rPr>
              <a:t>Docencia</a:t>
            </a:r>
            <a:endParaRPr lang="es-DO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4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5440" y="391886"/>
            <a:ext cx="8368144" cy="1204096"/>
          </a:xfrm>
        </p:spPr>
        <p:txBody>
          <a:bodyPr/>
          <a:lstStyle/>
          <a:p>
            <a:pPr algn="ctr"/>
            <a:r>
              <a:rPr lang="es-ES" sz="3500" b="0" dirty="0">
                <a:solidFill>
                  <a:schemeClr val="tx1"/>
                </a:solidFill>
              </a:rPr>
              <a:t>Plan de Vinculación Extensión - Docencia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02202" y="1611433"/>
            <a:ext cx="7883236" cy="4710989"/>
          </a:xfrm>
        </p:spPr>
        <p:txBody>
          <a:bodyPr/>
          <a:lstStyle/>
          <a:p>
            <a:pPr algn="just"/>
            <a:r>
              <a:rPr lang="es-DO" sz="2800" dirty="0">
                <a:solidFill>
                  <a:schemeClr val="tx1"/>
                </a:solidFill>
              </a:rPr>
              <a:t>  Surge con la necesidad de una mayor vinculación y compromiso de la comunidad universitaria, con cierto apoyo en el Voluntariado UAPA, de conectar la Docencia con la Extensión, donde facilitadores y participantes realizan actividades y acciones en las comunidades, como resultados de sus asignaturas, lo que fortalece las competencias profesionales y su responsabilidad social.</a:t>
            </a:r>
          </a:p>
          <a:p>
            <a:pPr algn="just"/>
            <a:endParaRPr lang="es-DO" sz="1800" dirty="0">
              <a:solidFill>
                <a:schemeClr val="tx1"/>
              </a:solidFill>
            </a:endParaRPr>
          </a:p>
          <a:p>
            <a:endParaRPr lang="es-ES" sz="2800" dirty="0"/>
          </a:p>
          <a:p>
            <a:pPr algn="ctr"/>
            <a:endParaRPr lang="es-ES" sz="2800" dirty="0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A50129D4-C1D8-4266-92E3-47750F989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612191"/>
            <a:ext cx="980728" cy="9807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7892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4020" y="284050"/>
            <a:ext cx="8201891" cy="1018332"/>
          </a:xfrm>
        </p:spPr>
        <p:txBody>
          <a:bodyPr/>
          <a:lstStyle/>
          <a:p>
            <a:r>
              <a:rPr lang="es-ES" sz="3500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Vinculación Extensión y </a:t>
            </a:r>
            <a:r>
              <a:rPr lang="es-ES" sz="3500" dirty="0" smtClean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Docencia Propósito </a:t>
            </a:r>
            <a:endParaRPr lang="es-ES" sz="3500" dirty="0">
              <a:solidFill>
                <a:srgbClr val="E779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4020" y="1732781"/>
            <a:ext cx="8124305" cy="4416090"/>
          </a:xfrm>
        </p:spPr>
        <p:txBody>
          <a:bodyPr/>
          <a:lstStyle/>
          <a:p>
            <a:pPr algn="ctr"/>
            <a:r>
              <a:rPr lang="es-DO" sz="2000" dirty="0">
                <a:solidFill>
                  <a:schemeClr val="tx1"/>
                </a:solidFill>
              </a:rPr>
              <a:t>Desarrollar programas de vinculación de la Extensión universitaria con la Docencia, por medio de los actores principales de la UAPA: Participantes y Facilitadores, los cuales se integran de manera activa, consciente y responsable, conociendo las necesidades sociales que afectan a las comunidades. </a:t>
            </a:r>
          </a:p>
          <a:p>
            <a:pPr algn="ctr"/>
            <a:endParaRPr lang="es-DO" sz="2000" dirty="0">
              <a:solidFill>
                <a:schemeClr val="tx1"/>
              </a:solidFill>
            </a:endParaRPr>
          </a:p>
          <a:p>
            <a:pPr algn="ctr"/>
            <a:r>
              <a:rPr lang="es-DO" sz="2000" dirty="0">
                <a:solidFill>
                  <a:schemeClr val="tx1"/>
                </a:solidFill>
              </a:rPr>
              <a:t>Se identifican aquellas asignaturas que impactan de manera significativa la comunidad, en coherencia con las principales necesidades y problemáticas sociales del país, abordando temáticas como son la violencia, el embarazo en adolescentes, el deterioro de los recursos naturales, etc.</a:t>
            </a:r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 </a:t>
            </a:r>
          </a:p>
          <a:p>
            <a:r>
              <a:rPr lang="es-ES" dirty="0">
                <a:solidFill>
                  <a:schemeClr val="tx1"/>
                </a:solidFill>
              </a:rPr>
              <a:t> </a:t>
            </a:r>
          </a:p>
          <a:p>
            <a:pPr algn="just"/>
            <a:endParaRPr lang="es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8C320-E628-4164-83BC-33A9CCE4FD51}"/>
              </a:ext>
            </a:extLst>
          </p:cNvPr>
          <p:cNvSpPr/>
          <p:nvPr/>
        </p:nvSpPr>
        <p:spPr>
          <a:xfrm>
            <a:off x="232688" y="4594009"/>
            <a:ext cx="37702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800" b="1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s-ES" sz="1800" b="1" dirty="0" err="1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endParaRPr lang="es-ES" sz="1800" b="1" dirty="0">
              <a:solidFill>
                <a:srgbClr val="E779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800" b="1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pPr algn="ctr"/>
            <a:r>
              <a:rPr lang="es-ES" sz="1800" b="1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es-ES" sz="1800" b="1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D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073B75-1A75-4E3C-8659-BD022B94002E}"/>
              </a:ext>
            </a:extLst>
          </p:cNvPr>
          <p:cNvSpPr/>
          <p:nvPr/>
        </p:nvSpPr>
        <p:spPr>
          <a:xfrm>
            <a:off x="243581" y="1583608"/>
            <a:ext cx="34496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es-ES" sz="1600" b="1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s-ES" sz="1600" b="1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es-ES" sz="1600" b="1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es-ES" sz="1600" b="1" dirty="0" err="1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endParaRPr lang="es-ES" sz="1600" b="1" dirty="0">
              <a:solidFill>
                <a:srgbClr val="E779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600" b="1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es-ES" sz="1600" b="1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s-ES" sz="1600" b="1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es-ES" sz="1600" b="1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s-DO" sz="1600" b="1" dirty="0"/>
          </a:p>
        </p:txBody>
      </p:sp>
    </p:spTree>
    <p:extLst>
      <p:ext uri="{BB962C8B-B14F-4D97-AF65-F5344CB8AC3E}">
        <p14:creationId xmlns:p14="http://schemas.microsoft.com/office/powerpoint/2010/main" val="220779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1697560" y="25890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s-ES" sz="3600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 del Plan</a:t>
            </a:r>
            <a:endParaRPr sz="3600" dirty="0">
              <a:solidFill>
                <a:srgbClr val="E779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318655" y="1243796"/>
            <a:ext cx="8285645" cy="5039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es-DO" sz="2200" dirty="0">
                <a:solidFill>
                  <a:schemeClr val="tx1"/>
                </a:solidFill>
              </a:rPr>
              <a:t>Integrar tanto a facilitadores como participantes a las comunidades contribuyendo a su desarrollo, a través de la aplicación de sus conocimientos (prácticas de asignaturas</a:t>
            </a:r>
            <a:r>
              <a:rPr lang="es-DO" sz="2200" dirty="0" smtClean="0">
                <a:solidFill>
                  <a:schemeClr val="tx1"/>
                </a:solidFill>
              </a:rPr>
              <a:t>).</a:t>
            </a:r>
          </a:p>
          <a:p>
            <a:pPr lvl="0" algn="just">
              <a:spcBef>
                <a:spcPts val="0"/>
              </a:spcBef>
            </a:pPr>
            <a:endParaRPr lang="es-DO" sz="2200" dirty="0">
              <a:solidFill>
                <a:schemeClr val="tx1"/>
              </a:solidFill>
            </a:endParaRPr>
          </a:p>
          <a:p>
            <a:pPr lvl="0" algn="just"/>
            <a:r>
              <a:rPr lang="es-DO" sz="2200" dirty="0">
                <a:solidFill>
                  <a:schemeClr val="tx1"/>
                </a:solidFill>
              </a:rPr>
              <a:t>Vincular los participantes y los facilitadores a la extensión de la universidad</a:t>
            </a:r>
            <a:r>
              <a:rPr lang="es-DO" sz="22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endParaRPr lang="es-ES" sz="2200" dirty="0">
              <a:solidFill>
                <a:schemeClr val="tx1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es-DO" sz="2200" dirty="0">
                <a:solidFill>
                  <a:schemeClr val="tx1"/>
                </a:solidFill>
              </a:rPr>
              <a:t>Fortalecer la Responsabilidad Social de la Universidad vinculándola con la sociedad, la Extensión con la Docencia, a través, de programas y actividades extensionistas realizadas por los participantes coordinados con sus facilitadores</a:t>
            </a:r>
            <a:r>
              <a:rPr lang="es-DO" sz="2200" dirty="0" smtClean="0">
                <a:solidFill>
                  <a:schemeClr val="tx1"/>
                </a:solidFill>
              </a:rPr>
              <a:t>.</a:t>
            </a:r>
          </a:p>
          <a:p>
            <a:pPr lvl="0" algn="just">
              <a:spcBef>
                <a:spcPts val="0"/>
              </a:spcBef>
            </a:pPr>
            <a:endParaRPr lang="es-ES" sz="2200" dirty="0">
              <a:solidFill>
                <a:schemeClr val="tx1"/>
              </a:solidFill>
            </a:endParaRPr>
          </a:p>
          <a:p>
            <a:pPr lvl="0" algn="just"/>
            <a:r>
              <a:rPr lang="es-DO" sz="2200" dirty="0">
                <a:solidFill>
                  <a:schemeClr val="tx1"/>
                </a:solidFill>
              </a:rPr>
              <a:t>Integrar el trabajo práctico docente a la realidad comunitaria.</a:t>
            </a:r>
            <a:endParaRPr lang="es-ES" sz="2200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endParaRPr sz="2500" dirty="0">
              <a:solidFill>
                <a:srgbClr val="0A1030"/>
              </a:solidFill>
              <a:latin typeface="Mark Black" panose="02000A00000000000000" pitchFamily="2" charset="0"/>
              <a:ea typeface="Mark Black" panose="02000A00000000000000" pitchFamily="2" charset="0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300" y="63048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6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FA6490-FDB9-482B-A3D3-85DE525BD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29" y="196834"/>
            <a:ext cx="981541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3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532" y="251595"/>
            <a:ext cx="7084668" cy="788276"/>
          </a:xfrm>
        </p:spPr>
        <p:txBody>
          <a:bodyPr/>
          <a:lstStyle/>
          <a:p>
            <a:r>
              <a:rPr lang="es-ES" sz="3600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600" dirty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dirty="0" smtClean="0">
                <a:solidFill>
                  <a:srgbClr val="E77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Programas del Plan </a:t>
            </a:r>
            <a:endParaRPr lang="es-ES" sz="3600" dirty="0">
              <a:solidFill>
                <a:srgbClr val="E779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49006975"/>
              </p:ext>
            </p:extLst>
          </p:nvPr>
        </p:nvGraphicFramePr>
        <p:xfrm>
          <a:off x="3081497" y="910948"/>
          <a:ext cx="5597237" cy="568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2">
            <a:extLst>
              <a:ext uri="{FF2B5EF4-FFF2-40B4-BE49-F238E27FC236}">
                <a16:creationId xmlns:a16="http://schemas.microsoft.com/office/drawing/2014/main" id="{C5DE10F9-5524-43AF-B9BC-058C2645DB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612191"/>
            <a:ext cx="980728" cy="9807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4708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6506" y="219552"/>
            <a:ext cx="2757185" cy="3715139"/>
          </a:xfrm>
        </p:spPr>
        <p:txBody>
          <a:bodyPr/>
          <a:lstStyle/>
          <a:p>
            <a:pPr marL="38100" indent="0" algn="ctr">
              <a:lnSpc>
                <a:spcPct val="107000"/>
              </a:lnSpc>
              <a:buNone/>
            </a:pPr>
            <a:r>
              <a:rPr lang="es-ES_tradnl" sz="22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Sexualidad </a:t>
            </a:r>
            <a:r>
              <a:rPr lang="es-ES_tradnl" sz="22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Responsable</a:t>
            </a:r>
          </a:p>
          <a:p>
            <a:pPr marL="38100" indent="0" algn="ctr">
              <a:lnSpc>
                <a:spcPct val="107000"/>
              </a:lnSpc>
              <a:buNone/>
            </a:pPr>
            <a:endParaRPr lang="es-ES" sz="5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8100" indent="0" algn="ctr">
              <a:buNone/>
            </a:pPr>
            <a:r>
              <a:rPr lang="es-ES_tradnl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Desarrollar actividades con los facilitadores y participantes, sobre la sexualidad humana para orientar y prevenir embarazos en adolescentes.</a:t>
            </a:r>
            <a:endParaRPr lang="es-ES" sz="20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8</a:t>
            </a:fld>
            <a:endParaRPr lang="es-ES" dirty="0"/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736DEDF2-49C9-459B-9853-92871987A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34" y="4123215"/>
            <a:ext cx="980728" cy="980728"/>
          </a:xfrm>
          <a:prstGeom prst="ellipse">
            <a:avLst/>
          </a:prstGeom>
        </p:spPr>
      </p:pic>
      <p:sp>
        <p:nvSpPr>
          <p:cNvPr id="8" name="Marcador de texto 2"/>
          <p:cNvSpPr txBox="1">
            <a:spLocks/>
          </p:cNvSpPr>
          <p:nvPr/>
        </p:nvSpPr>
        <p:spPr>
          <a:xfrm>
            <a:off x="6181357" y="223587"/>
            <a:ext cx="2497377" cy="325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Mark Pro Book" panose="020B0604020101010102" pitchFamily="34" charset="77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8100" lvl="0" indent="0" algn="ctr">
              <a:lnSpc>
                <a:spcPct val="107000"/>
              </a:lnSpc>
              <a:buNone/>
            </a:pPr>
            <a:r>
              <a:rPr lang="es-ES_tradnl" sz="22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Educación y formación comunitaria</a:t>
            </a:r>
            <a:endParaRPr lang="es-ES" sz="2200" b="1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8100" indent="0" algn="ctr">
              <a:lnSpc>
                <a:spcPct val="107000"/>
              </a:lnSpc>
              <a:buNone/>
            </a:pPr>
            <a:endParaRPr lang="es-ES_tradnl" sz="500" b="1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8100" indent="0" algn="ctr">
              <a:lnSpc>
                <a:spcPct val="107000"/>
              </a:lnSpc>
              <a:buNone/>
            </a:pPr>
            <a:r>
              <a:rPr lang="es-ES_tradnl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R</a:t>
            </a:r>
            <a:r>
              <a:rPr lang="es-ES_tradnl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ealizar actividades formativas, orientadas a sensibilizar y educar. 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9" name="Imagen 8" descr="G:\PhotoGrid\PhotoGrid_15254636859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514" y="3376028"/>
            <a:ext cx="3163570" cy="305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anatavarez\Desktop\UAPA 2018\EVIDENCIAS 2018\IMG_79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8" y="3934691"/>
            <a:ext cx="3123666" cy="28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Marcador de texto 2"/>
          <p:cNvSpPr txBox="1">
            <a:spLocks/>
          </p:cNvSpPr>
          <p:nvPr/>
        </p:nvSpPr>
        <p:spPr>
          <a:xfrm>
            <a:off x="3338891" y="644117"/>
            <a:ext cx="2795712" cy="3479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Mark Pro Book" panose="020B0604020101010102" pitchFamily="34" charset="77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8100" indent="0" algn="ctr">
              <a:buFont typeface="Source Sans Pro"/>
              <a:buNone/>
            </a:pPr>
            <a:r>
              <a:rPr lang="es-DO" sz="22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Emprendimiento Comunitario</a:t>
            </a:r>
          </a:p>
          <a:p>
            <a:pPr marL="38100" indent="0" algn="ctr">
              <a:buFont typeface="Source Sans Pro"/>
              <a:buNone/>
            </a:pPr>
            <a:endParaRPr lang="es-ES" sz="22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8100" indent="0" algn="ctr">
              <a:buFont typeface="Source Sans Pro"/>
              <a:buNone/>
            </a:pPr>
            <a:r>
              <a:rPr lang="es-ES_tradnl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Ofrecer orientación apoyo a las pequeñas empresas de las comunidades.</a:t>
            </a:r>
            <a:endParaRPr lang="es-ES" sz="20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340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9</a:t>
            </a:fld>
            <a:endParaRPr lang="es-ES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5690993" y="203417"/>
            <a:ext cx="2497377" cy="347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Mark Pro Book" panose="020B0604020101010102" pitchFamily="34" charset="77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8100" indent="0" algn="ctr">
              <a:lnSpc>
                <a:spcPct val="107000"/>
              </a:lnSpc>
              <a:buNone/>
            </a:pPr>
            <a:r>
              <a:rPr lang="es-DO" sz="2200" b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Cuidemos el Medio Ambiente</a:t>
            </a:r>
            <a:endParaRPr lang="es-ES" sz="22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8100" indent="0" algn="ctr">
              <a:lnSpc>
                <a:spcPct val="107000"/>
              </a:lnSpc>
              <a:buNone/>
            </a:pPr>
            <a:endParaRPr lang="es-ES" sz="22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8100" indent="0" algn="ctr">
              <a:lnSpc>
                <a:spcPct val="107000"/>
              </a:lnSpc>
              <a:buNone/>
            </a:pPr>
            <a:r>
              <a:rPr lang="es-ES_tradnl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Crear conciencia para prevenir y conservar el medio ambiente. Sensibilizar.</a:t>
            </a:r>
            <a:endParaRPr lang="es-ES" sz="20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8100" indent="0" algn="ctr">
              <a:lnSpc>
                <a:spcPct val="107000"/>
              </a:lnSpc>
              <a:buNone/>
            </a:pPr>
            <a:endParaRPr lang="es-ES_tradnl" sz="2000" b="1" dirty="0">
              <a:solidFill>
                <a:srgbClr val="1A255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es-ES" sz="2000" dirty="0">
              <a:solidFill>
                <a:srgbClr val="1A2551"/>
              </a:solidFill>
            </a:endParaRPr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AC1C130D-8990-4BFF-87CE-0B8E5312C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612191"/>
            <a:ext cx="980728" cy="980728"/>
          </a:xfrm>
          <a:prstGeom prst="ellipse">
            <a:avLst/>
          </a:prstGeom>
        </p:spPr>
      </p:pic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24" y="2967704"/>
            <a:ext cx="3919220" cy="3625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Marcador de texto 2"/>
          <p:cNvSpPr txBox="1">
            <a:spLocks/>
          </p:cNvSpPr>
          <p:nvPr/>
        </p:nvSpPr>
        <p:spPr>
          <a:xfrm>
            <a:off x="263663" y="257449"/>
            <a:ext cx="2497377" cy="426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Mark Pro Book" panose="020B0604020101010102" pitchFamily="34" charset="77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8100" indent="0" algn="ctr">
              <a:lnSpc>
                <a:spcPct val="107000"/>
              </a:lnSpc>
              <a:buNone/>
            </a:pPr>
            <a:r>
              <a:rPr lang="es-ES_tradnl" sz="22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Convivencia pacífica y Cultura de Paz</a:t>
            </a:r>
            <a:endParaRPr lang="es-ES" sz="2200" b="1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8100" indent="0" algn="ctr">
              <a:lnSpc>
                <a:spcPct val="107000"/>
              </a:lnSpc>
              <a:buNone/>
            </a:pPr>
            <a:endParaRPr lang="es-ES_tradnl" sz="500" b="1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8100" indent="0" algn="ctr">
              <a:lnSpc>
                <a:spcPct val="107000"/>
              </a:lnSpc>
              <a:buNone/>
            </a:pPr>
            <a:r>
              <a:rPr lang="es-ES_tradnl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Educar la comunidad para colaborar en la construcción de una cultura pacífica y prevención de la violencia.</a:t>
            </a:r>
            <a:endParaRPr lang="es-ES" sz="20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983329808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1279</Words>
  <Application>Microsoft Office PowerPoint</Application>
  <PresentationFormat>Presentación en pantalla (4:3)</PresentationFormat>
  <Paragraphs>170</Paragraphs>
  <Slides>22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5" baseType="lpstr">
      <vt:lpstr>Aharoni</vt:lpstr>
      <vt:lpstr>Arial</vt:lpstr>
      <vt:lpstr>Arial Narrow</vt:lpstr>
      <vt:lpstr>Calibri</vt:lpstr>
      <vt:lpstr>Franklin Gothic Book</vt:lpstr>
      <vt:lpstr>Garamond</vt:lpstr>
      <vt:lpstr>Mark Black</vt:lpstr>
      <vt:lpstr>Mark Pro</vt:lpstr>
      <vt:lpstr>Mark Pro Book</vt:lpstr>
      <vt:lpstr>Roboto Slab</vt:lpstr>
      <vt:lpstr>Source Sans Pro</vt:lpstr>
      <vt:lpstr>Times New Roman</vt:lpstr>
      <vt:lpstr>Cordelia template</vt:lpstr>
      <vt:lpstr>Presentación de PowerPoint</vt:lpstr>
      <vt:lpstr>Experiencia del Plan de Vinculación Extensión –Docencia de la Universidad Abierta Para Adultos, Rep. Dom. </vt:lpstr>
      <vt:lpstr>Antecedentes</vt:lpstr>
      <vt:lpstr>Plan de Vinculación Extensión - Docencia </vt:lpstr>
      <vt:lpstr>Plan de Vinculación Extensión y Docencia Propósito </vt:lpstr>
      <vt:lpstr>Objetivos Específicos del Plan</vt:lpstr>
      <vt:lpstr> Principales Programas del Plan </vt:lpstr>
      <vt:lpstr>Presentación de PowerPoint</vt:lpstr>
      <vt:lpstr>Presentación de PowerPoint</vt:lpstr>
      <vt:lpstr>Maestría Gestión de Centros Educativos: Asignatura:Tecnología de la Información y la Comunicación Aplicada a la Educación. Facilitadora, Dra. Yanet Jiminián.  </vt:lpstr>
      <vt:lpstr>Relación del Plan  con las competencias de asignaturas </vt:lpstr>
      <vt:lpstr>Un ejemplo: </vt:lpstr>
      <vt:lpstr>Resultados 2018-2020</vt:lpstr>
      <vt:lpstr>Vinculación en tiempo de COVID 19</vt:lpstr>
      <vt:lpstr>Presentación de PowerPoint</vt:lpstr>
      <vt:lpstr>Bimestre marzo – abril 2020</vt:lpstr>
      <vt:lpstr>     Objetivo:  Realizar capsulas motivación a las familias en su rol en los aprendizajes de los niños en la situación actual. </vt:lpstr>
      <vt:lpstr>Bimestre mayo - junio 2020</vt:lpstr>
      <vt:lpstr>Otras evidencias</vt:lpstr>
      <vt:lpstr>Objetivo: Involucrar a los participantes en una campaña de orientación para prevenir el contagio de la pandemia Coronavirus</vt:lpstr>
      <vt:lpstr>Presentación de PowerPoint</vt:lpstr>
      <vt:lpstr>Estamos a la orden  en 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Tavarez</dc:creator>
  <cp:lastModifiedBy>anatavarez</cp:lastModifiedBy>
  <cp:revision>68</cp:revision>
  <dcterms:modified xsi:type="dcterms:W3CDTF">2020-07-14T18:12:52Z</dcterms:modified>
</cp:coreProperties>
</file>