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notesMasterIdLst>
    <p:notesMasterId r:id="rId11"/>
  </p:notesMasterIdLst>
  <p:sldIdLst>
    <p:sldId id="258" r:id="rId2"/>
    <p:sldId id="260" r:id="rId3"/>
    <p:sldId id="368" r:id="rId4"/>
    <p:sldId id="268" r:id="rId5"/>
    <p:sldId id="280" r:id="rId6"/>
    <p:sldId id="449" r:id="rId7"/>
    <p:sldId id="461" r:id="rId8"/>
    <p:sldId id="462" r:id="rId9"/>
    <p:sldId id="437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Rockwell" panose="02060603020205020403" pitchFamily="18" charset="0"/>
      <p:regular r:id="rId20"/>
      <p:bold r:id="rId21"/>
      <p:italic r:id="rId22"/>
      <p:boldItalic r:id="rId23"/>
    </p:embeddedFont>
    <p:embeddedFont>
      <p:font typeface="Glacial Indifference" panose="020B0604020202020204" charset="0"/>
      <p:regular r:id="rId24"/>
    </p:embeddedFont>
    <p:embeddedFont>
      <p:font typeface="Inknut Antiqua Medium Bold" panose="020B0604020202020204" charset="0"/>
      <p:regular r:id="rId25"/>
    </p:embeddedFont>
    <p:embeddedFont>
      <p:font typeface="Times" panose="02020603050405020304" pitchFamily="18" charset="0"/>
      <p:regular r:id="rId26"/>
      <p:bold r:id="rId27"/>
      <p:italic r:id="rId28"/>
      <p:boldItalic r:id="rId29"/>
    </p:embeddedFont>
    <p:embeddedFont>
      <p:font typeface="Georgia" panose="02040502050405020303" pitchFamily="18" charset="0"/>
      <p:regular r:id="rId30"/>
      <p:bold r:id="rId31"/>
      <p:italic r:id="rId32"/>
      <p:boldItalic r:id="rId33"/>
    </p:embeddedFont>
    <p:embeddedFont>
      <p:font typeface="MS PGothic" panose="020B0600070205080204" pitchFamily="34" charset="-128"/>
      <p:regular r:id="rId34"/>
    </p:embeddedFont>
    <p:embeddedFont>
      <p:font typeface="Tahoma" panose="020B0604030504040204" pitchFamily="34" charset="0"/>
      <p:regular r:id="rId35"/>
      <p:bold r:id="rId36"/>
    </p:embeddedFont>
    <p:embeddedFont>
      <p:font typeface="Bell MT" panose="02020503060305020303" pitchFamily="18" charset="0"/>
      <p:regular r:id="rId37"/>
      <p:bold r:id="rId38"/>
      <p: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Aileron Heavy" panose="020B0604020202020204" charset="0"/>
      <p:regular r:id="rId42"/>
    </p:embeddedFont>
    <p:embeddedFont>
      <p:font typeface="HK Grotesk Light" panose="020B0604020202020204" charset="0"/>
      <p:regular r:id="rId43"/>
    </p:embeddedFont>
  </p:embeddedFontLst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ALBANIA CAMACHO CONDO" initials="MACC" lastIdx="1" clrIdx="0">
    <p:extLst>
      <p:ext uri="{19B8F6BF-5375-455C-9EA6-DF929625EA0E}">
        <p15:presenceInfo xmlns:p15="http://schemas.microsoft.com/office/powerpoint/2012/main" userId="S::malbania@utpl.edu.ec::0e536428-dc0b-4172-aee6-0772560031f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9" Type="http://schemas.openxmlformats.org/officeDocument/2006/relationships/font" Target="fonts/font28.fntdata"/><Relationship Id="rId21" Type="http://schemas.openxmlformats.org/officeDocument/2006/relationships/font" Target="fonts/font10.fntdata"/><Relationship Id="rId34" Type="http://schemas.openxmlformats.org/officeDocument/2006/relationships/font" Target="fonts/font23.fntdata"/><Relationship Id="rId42" Type="http://schemas.openxmlformats.org/officeDocument/2006/relationships/font" Target="fonts/font31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font" Target="fonts/font26.fntdata"/><Relationship Id="rId40" Type="http://schemas.openxmlformats.org/officeDocument/2006/relationships/font" Target="fonts/font29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font" Target="fonts/font25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font" Target="fonts/font24.fntdata"/><Relationship Id="rId43" Type="http://schemas.openxmlformats.org/officeDocument/2006/relationships/font" Target="fonts/font32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38" Type="http://schemas.openxmlformats.org/officeDocument/2006/relationships/font" Target="fonts/font27.fntdata"/><Relationship Id="rId46" Type="http://schemas.openxmlformats.org/officeDocument/2006/relationships/viewProps" Target="viewProps.xml"/><Relationship Id="rId20" Type="http://schemas.openxmlformats.org/officeDocument/2006/relationships/font" Target="fonts/font9.fntdata"/><Relationship Id="rId41" Type="http://schemas.openxmlformats.org/officeDocument/2006/relationships/font" Target="fonts/font3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04537-EFD0-45F5-8077-244D3534F196}" type="datetimeFigureOut">
              <a:rPr lang="es-EC" smtClean="0"/>
              <a:t>7/8/2020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8E08C-576C-42FA-8448-DC9975BFD9F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67810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02BA6E-4285-4120-AED6-D8A170A80888}" type="slidenum">
              <a:rPr lang="es-ES_tradnl" altLang="es-EC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3</a:t>
            </a:fld>
            <a:endParaRPr lang="es-ES_tradnl" altLang="es-EC">
              <a:latin typeface="Tahoma" panose="020B060403050404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EC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092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28E08C-576C-42FA-8448-DC9975BFD9FB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47697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FFFFD-AE6B-4E52-B101-DE3048E533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338A36-12A8-4EB5-BB06-9FA64ED1D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0287D5-F403-408B-BE43-76C14833B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F1C944-4FD6-4E82-BE76-C045A2650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95D594-2068-4B94-8059-70D794A8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02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81E3F-9647-4E1C-ACF6-5CE2E424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4E474A-D01F-4C8E-8497-110F8EA77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B414B0-AD84-49E3-AC0C-17BD9B12C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E5F87C-2FD8-4D6F-8B07-3F7BBAAB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BBFB6B-2466-41DD-B61E-69BE3056D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02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239003-17A6-45EE-AB3D-B87D6823F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8126AE-37C9-4A85-BFAE-CC37CB888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17941C-FF67-4C0D-AE4A-0B2172ECD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A8F54C-F95F-4B2E-86CA-D4F32BD26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0E9462-6BFE-49D2-8832-DE533A960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27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F41EB-A1F4-493D-8DB4-11CF927BE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78D018-75EA-42BA-B552-FB53680A1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430D18-D867-435A-9B6D-3AEC9390E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700CEE-3DE8-4F3C-9192-09B040FF4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87CB0B-7C84-441F-800A-C851AE82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29FEDA-47B7-4E89-B047-CA45DB732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4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A7D9BE-75AE-4789-8FCA-B6CB91D5B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4779F1-6D82-4C76-89FC-DFD33063F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AEE3A0-DB6D-4006-A10D-3354E9CC5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BA51EE1-DAD5-419A-85F9-241D91E08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D152EB-EFFB-4DC2-8072-A82B7FC3E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FD45BD-696E-4FC6-9E48-226558E1E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86E3505-0164-4A6B-BC0D-DA1386B3C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A826CA-BB40-4378-B5BE-233424E93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17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83ED8-4FD8-4FF6-A888-12794A662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6F9D0B-B718-47A0-B740-BD9645AB2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C470741-FE31-442B-B950-D738A71F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36FD03B-F9E5-4540-B6C3-2359EB6C6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485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FE03E1-8DE2-49CD-8DFE-251CF2DF9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0445DD9-A753-4569-AAE2-D8B80C311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AB7788-6116-4922-A13A-C00A8624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44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9D299-ED5F-4E44-9139-D16D886EC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70BBA8-7AA5-4C5D-B6B0-7EEF176DC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3CFA4A-D89D-4490-8BA7-79C872C9E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6A500D-A3F5-45F9-8F30-2E6B4AEB9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A587D2-E0D2-4860-A9F7-86D09BBAD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E88732-79A8-4BD4-8BCA-9DB7D572A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98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696834-97AD-4C39-80CF-E33BC8998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DBFCFA2-C04E-4B0B-8EC9-2FF5FA75BB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DCBD79E-F7C6-4CBD-8896-C5A00719D5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FCD4E4-5574-4C26-8687-9C1CACC63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A7A1C5-30E2-40FF-9EF3-6EEEB900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D56C04-148D-4F68-9958-AA3A906BF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2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3CDA3-25E3-483C-AE46-5A698DEE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B6254A-A0C2-4DD0-B54B-2DFD8EC5F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FA0263-5138-41BF-AD92-D1C8AF68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AF374F-9A82-4E9F-B61C-ADA5EC6AB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81E83B-E620-4AA7-A7F0-28F8200F1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8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5CC646-C8FE-4FFF-8287-EB591DCBCE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03CEC66-D8B8-4C61-A6D4-790AA17364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EC7B9A-DFB2-41EE-99D7-B334F18CD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B178A8-B61C-473B-9B69-DEBCFEA07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5E3D72-7B8A-425E-BCC0-B84D14F2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2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EC5A82D-2760-48AA-A5B5-DCB2C622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5622F0-623C-418C-9F8D-8D5CAF78C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507F48-E0A8-49E3-8593-082913A87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6885BE-C9EA-42A9-A57D-04FFC5FD2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FD146F-17B0-4DEE-8BA7-D7A366163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88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990600" y="5143500"/>
            <a:ext cx="10534543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s-EC" sz="4800" spc="-28" dirty="0">
                <a:latin typeface="Inknut Antiqua Medium Bold"/>
              </a:rPr>
              <a:t>Misión: C</a:t>
            </a:r>
            <a:r>
              <a:rPr lang="es-EC" altLang="es-EC" sz="4800" spc="-28" dirty="0">
                <a:latin typeface="Inknut Antiqua Medium Bold"/>
              </a:rPr>
              <a:t>ontribuir al mejoramiento de la calidad en la </a:t>
            </a:r>
            <a:r>
              <a:rPr lang="es-EC" altLang="es-EC" sz="4800" spc="-28" dirty="0" err="1">
                <a:latin typeface="Inknut Antiqua Medium Bold"/>
              </a:rPr>
              <a:t>ESaD</a:t>
            </a:r>
            <a:r>
              <a:rPr lang="es-EC" altLang="es-EC" sz="4800" spc="-28" dirty="0">
                <a:latin typeface="Inknut Antiqua Medium Bold"/>
              </a:rPr>
              <a:t> en América Latina y el Caribe</a:t>
            </a:r>
            <a:endParaRPr lang="es-EC" sz="4800" spc="-28" dirty="0">
              <a:latin typeface="Inknut Antiqua Medium Bold"/>
            </a:endParaRPr>
          </a:p>
        </p:txBody>
      </p:sp>
      <p:sp>
        <p:nvSpPr>
          <p:cNvPr id="12" name="Google Shape;125;p17">
            <a:extLst>
              <a:ext uri="{FF2B5EF4-FFF2-40B4-BE49-F238E27FC236}">
                <a16:creationId xmlns:a16="http://schemas.microsoft.com/office/drawing/2014/main" id="{14779A2E-E5FD-4D9F-8387-D7DF664FE35F}"/>
              </a:ext>
            </a:extLst>
          </p:cNvPr>
          <p:cNvSpPr txBox="1">
            <a:spLocks/>
          </p:cNvSpPr>
          <p:nvPr/>
        </p:nvSpPr>
        <p:spPr>
          <a:xfrm>
            <a:off x="1447800" y="2781300"/>
            <a:ext cx="14811429" cy="10801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  <a:defRPr/>
            </a:pPr>
            <a:r>
              <a:rPr lang="es-ES" altLang="es-EC" sz="6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INSTITUTO LATINOAMERICANO Y DEL CARIBE DE CALIDAD EN EDUCACIÓN SUPERIOR A DISTANCIA 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C43CC3E-DDF3-4A6A-865C-B77AB2D37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00" y="4899323"/>
            <a:ext cx="3194878" cy="3549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29300" y="1993488"/>
            <a:ext cx="6629400" cy="6840747"/>
            <a:chOff x="0" y="-17264"/>
            <a:chExt cx="8839200" cy="5563907"/>
          </a:xfrm>
        </p:grpSpPr>
        <p:sp>
          <p:nvSpPr>
            <p:cNvPr id="3" name="TextBox 3"/>
            <p:cNvSpPr txBox="1"/>
            <p:nvPr/>
          </p:nvSpPr>
          <p:spPr>
            <a:xfrm>
              <a:off x="0" y="-17264"/>
              <a:ext cx="8839200" cy="135151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40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ll MT" panose="02020503060305020303" pitchFamily="18" charset="0"/>
                  <a:ea typeface="+mj-ea"/>
                  <a:cs typeface="+mj-cs"/>
                </a:rPr>
                <a:t>MODELO DE EVALUACIÓN DE PROGRAMAS DE PREGRADO A DISTANCIA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884324"/>
              <a:ext cx="8839200" cy="36623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>
                <a:spcAft>
                  <a:spcPct val="35000"/>
                </a:spcAft>
              </a:pPr>
              <a:r>
                <a:rPr lang="es-ES" sz="3200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“Centro </a:t>
              </a:r>
              <a:r>
                <a:rPr lang="es-ES" sz="3200" dirty="0">
                  <a:latin typeface="Andalus" panose="02020603050405020304" pitchFamily="18" charset="-78"/>
                  <a:cs typeface="Andalus" panose="02020603050405020304" pitchFamily="18" charset="-78"/>
                </a:rPr>
                <a:t>Virtual para el Desarrollo de Estándares de Calidad para la Educación Superior a Distancia en América Latina y el Caribe”.</a:t>
              </a:r>
            </a:p>
            <a:p>
              <a:pPr lvl="0" algn="ctr">
                <a:spcAft>
                  <a:spcPct val="35000"/>
                </a:spcAft>
              </a:pPr>
              <a:r>
                <a:rPr lang="es-ES" sz="3200" dirty="0">
                  <a:latin typeface="Andalus" panose="02020603050405020304" pitchFamily="18" charset="-78"/>
                  <a:cs typeface="Andalus" panose="02020603050405020304" pitchFamily="18" charset="-78"/>
                </a:rPr>
                <a:t>Modelo comprende:  </a:t>
              </a:r>
            </a:p>
            <a:p>
              <a:pPr lvl="0" algn="ctr">
                <a:spcAft>
                  <a:spcPct val="35000"/>
                </a:spcAft>
              </a:pPr>
              <a:r>
                <a:rPr lang="es-ES" sz="3200" dirty="0">
                  <a:latin typeface="Andalus" panose="02020603050405020304" pitchFamily="18" charset="-78"/>
                  <a:cs typeface="Andalus" panose="02020603050405020304" pitchFamily="18" charset="-78"/>
                </a:rPr>
                <a:t>9 criterios, 30 subcriterios, 148 estándares y 333 indicadores</a:t>
              </a:r>
              <a:endParaRPr lang="en-US" sz="3200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  <a:p>
              <a:pPr algn="r">
                <a:lnSpc>
                  <a:spcPts val="4183"/>
                </a:lnSpc>
              </a:pPr>
              <a:r>
                <a:rPr lang="en-US" sz="2789" dirty="0">
                  <a:solidFill>
                    <a:srgbClr val="000000"/>
                  </a:solidFill>
                  <a:latin typeface="Glacial Indifference"/>
                </a:rPr>
                <a:t>.</a:t>
              </a:r>
            </a:p>
          </p:txBody>
        </p:sp>
      </p:grpSp>
      <p:grpSp>
        <p:nvGrpSpPr>
          <p:cNvPr id="94" name="Google Shape;897;p40">
            <a:extLst>
              <a:ext uri="{FF2B5EF4-FFF2-40B4-BE49-F238E27FC236}">
                <a16:creationId xmlns:a16="http://schemas.microsoft.com/office/drawing/2014/main" id="{E6AA187F-0B01-4943-A0ED-B4D8169A1904}"/>
              </a:ext>
            </a:extLst>
          </p:cNvPr>
          <p:cNvGrpSpPr/>
          <p:nvPr/>
        </p:nvGrpSpPr>
        <p:grpSpPr>
          <a:xfrm>
            <a:off x="914401" y="1104900"/>
            <a:ext cx="2971800" cy="2550261"/>
            <a:chOff x="3927500" y="301425"/>
            <a:chExt cx="461550" cy="411625"/>
          </a:xfrm>
        </p:grpSpPr>
        <p:sp>
          <p:nvSpPr>
            <p:cNvPr id="95" name="Google Shape;898;p40">
              <a:extLst>
                <a:ext uri="{FF2B5EF4-FFF2-40B4-BE49-F238E27FC236}">
                  <a16:creationId xmlns:a16="http://schemas.microsoft.com/office/drawing/2014/main" id="{B7318F59-6FB7-42A8-B6B5-7ACC2465EC03}"/>
                </a:ext>
              </a:extLst>
            </p:cNvPr>
            <p:cNvSpPr/>
            <p:nvPr/>
          </p:nvSpPr>
          <p:spPr>
            <a:xfrm>
              <a:off x="4080925" y="302050"/>
              <a:ext cx="154075" cy="411000"/>
            </a:xfrm>
            <a:custGeom>
              <a:avLst/>
              <a:gdLst/>
              <a:ahLst/>
              <a:cxnLst/>
              <a:rect l="l" t="t" r="r" b="b"/>
              <a:pathLst>
                <a:path w="6163" h="16440" fill="none" extrusionOk="0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99;p40">
              <a:extLst>
                <a:ext uri="{FF2B5EF4-FFF2-40B4-BE49-F238E27FC236}">
                  <a16:creationId xmlns:a16="http://schemas.microsoft.com/office/drawing/2014/main" id="{937871DB-F8E9-4937-B039-28543B62B2E0}"/>
                </a:ext>
              </a:extLst>
            </p:cNvPr>
            <p:cNvSpPr/>
            <p:nvPr/>
          </p:nvSpPr>
          <p:spPr>
            <a:xfrm>
              <a:off x="3927500" y="301425"/>
              <a:ext cx="153450" cy="406150"/>
            </a:xfrm>
            <a:custGeom>
              <a:avLst/>
              <a:gdLst/>
              <a:ahLst/>
              <a:cxnLst/>
              <a:rect l="l" t="t" r="r" b="b"/>
              <a:pathLst>
                <a:path w="6138" h="16246" fill="none" extrusionOk="0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00;p40">
              <a:extLst>
                <a:ext uri="{FF2B5EF4-FFF2-40B4-BE49-F238E27FC236}">
                  <a16:creationId xmlns:a16="http://schemas.microsoft.com/office/drawing/2014/main" id="{61AE7CE2-1014-41D1-BA88-0CC18C4AEF8F}"/>
                </a:ext>
              </a:extLst>
            </p:cNvPr>
            <p:cNvSpPr/>
            <p:nvPr/>
          </p:nvSpPr>
          <p:spPr>
            <a:xfrm>
              <a:off x="4234975" y="306925"/>
              <a:ext cx="154075" cy="405525"/>
            </a:xfrm>
            <a:custGeom>
              <a:avLst/>
              <a:gdLst/>
              <a:ahLst/>
              <a:cxnLst/>
              <a:rect l="l" t="t" r="r" b="b"/>
              <a:pathLst>
                <a:path w="6163" h="16221" fill="none" extrusionOk="0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01;p40">
              <a:extLst>
                <a:ext uri="{FF2B5EF4-FFF2-40B4-BE49-F238E27FC236}">
                  <a16:creationId xmlns:a16="http://schemas.microsoft.com/office/drawing/2014/main" id="{67D68DBE-AA6E-4458-A48E-9B57749BF72B}"/>
                </a:ext>
              </a:extLst>
            </p:cNvPr>
            <p:cNvSpPr/>
            <p:nvPr/>
          </p:nvSpPr>
          <p:spPr>
            <a:xfrm>
              <a:off x="4295850" y="442075"/>
              <a:ext cx="46300" cy="26225"/>
            </a:xfrm>
            <a:custGeom>
              <a:avLst/>
              <a:gdLst/>
              <a:ahLst/>
              <a:cxnLst/>
              <a:rect l="l" t="t" r="r" b="b"/>
              <a:pathLst>
                <a:path w="1852" h="1049" fill="none" extrusionOk="0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02;p40">
              <a:extLst>
                <a:ext uri="{FF2B5EF4-FFF2-40B4-BE49-F238E27FC236}">
                  <a16:creationId xmlns:a16="http://schemas.microsoft.com/office/drawing/2014/main" id="{7AC77DFC-5694-4D36-832B-A89E8251ABA7}"/>
                </a:ext>
              </a:extLst>
            </p:cNvPr>
            <p:cNvSpPr/>
            <p:nvPr/>
          </p:nvSpPr>
          <p:spPr>
            <a:xfrm>
              <a:off x="4296475" y="415900"/>
              <a:ext cx="45075" cy="78575"/>
            </a:xfrm>
            <a:custGeom>
              <a:avLst/>
              <a:gdLst/>
              <a:ahLst/>
              <a:cxnLst/>
              <a:rect l="l" t="t" r="r" b="b"/>
              <a:pathLst>
                <a:path w="1803" h="3143" fill="none" extrusionOk="0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903;p40">
              <a:extLst>
                <a:ext uri="{FF2B5EF4-FFF2-40B4-BE49-F238E27FC236}">
                  <a16:creationId xmlns:a16="http://schemas.microsoft.com/office/drawing/2014/main" id="{F6346358-72EE-454C-B73C-BB9727D801F0}"/>
                </a:ext>
              </a:extLst>
            </p:cNvPr>
            <p:cNvSpPr/>
            <p:nvPr/>
          </p:nvSpPr>
          <p:spPr>
            <a:xfrm>
              <a:off x="3968275" y="590050"/>
              <a:ext cx="25" cy="6100"/>
            </a:xfrm>
            <a:custGeom>
              <a:avLst/>
              <a:gdLst/>
              <a:ahLst/>
              <a:cxnLst/>
              <a:rect l="l" t="t" r="r" b="b"/>
              <a:pathLst>
                <a:path w="1" h="244" fill="none" extrusionOk="0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904;p40">
              <a:extLst>
                <a:ext uri="{FF2B5EF4-FFF2-40B4-BE49-F238E27FC236}">
                  <a16:creationId xmlns:a16="http://schemas.microsoft.com/office/drawing/2014/main" id="{8F852028-8C92-4CE0-AFC0-50C73AA5274A}"/>
                </a:ext>
              </a:extLst>
            </p:cNvPr>
            <p:cNvSpPr/>
            <p:nvPr/>
          </p:nvSpPr>
          <p:spPr>
            <a:xfrm>
              <a:off x="3970725" y="558375"/>
              <a:ext cx="1850" cy="12200"/>
            </a:xfrm>
            <a:custGeom>
              <a:avLst/>
              <a:gdLst/>
              <a:ahLst/>
              <a:cxnLst/>
              <a:rect l="l" t="t" r="r" b="b"/>
              <a:pathLst>
                <a:path w="74" h="488" fill="none" extrusionOk="0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905;p40">
              <a:extLst>
                <a:ext uri="{FF2B5EF4-FFF2-40B4-BE49-F238E27FC236}">
                  <a16:creationId xmlns:a16="http://schemas.microsoft.com/office/drawing/2014/main" id="{7BE63EDD-7196-4EE9-8A66-545F5A58C40D}"/>
                </a:ext>
              </a:extLst>
            </p:cNvPr>
            <p:cNvSpPr/>
            <p:nvPr/>
          </p:nvSpPr>
          <p:spPr>
            <a:xfrm>
              <a:off x="3976200" y="527325"/>
              <a:ext cx="3675" cy="12200"/>
            </a:xfrm>
            <a:custGeom>
              <a:avLst/>
              <a:gdLst/>
              <a:ahLst/>
              <a:cxnLst/>
              <a:rect l="l" t="t" r="r" b="b"/>
              <a:pathLst>
                <a:path w="147" h="488" fill="none" extrusionOk="0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906;p40">
              <a:extLst>
                <a:ext uri="{FF2B5EF4-FFF2-40B4-BE49-F238E27FC236}">
                  <a16:creationId xmlns:a16="http://schemas.microsoft.com/office/drawing/2014/main" id="{64766C98-44E6-417F-A941-2BE112AFE575}"/>
                </a:ext>
              </a:extLst>
            </p:cNvPr>
            <p:cNvSpPr/>
            <p:nvPr/>
          </p:nvSpPr>
          <p:spPr>
            <a:xfrm>
              <a:off x="3985950" y="498100"/>
              <a:ext cx="4875" cy="10975"/>
            </a:xfrm>
            <a:custGeom>
              <a:avLst/>
              <a:gdLst/>
              <a:ahLst/>
              <a:cxnLst/>
              <a:rect l="l" t="t" r="r" b="b"/>
              <a:pathLst>
                <a:path w="195" h="439" fill="none" extrusionOk="0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907;p40">
              <a:extLst>
                <a:ext uri="{FF2B5EF4-FFF2-40B4-BE49-F238E27FC236}">
                  <a16:creationId xmlns:a16="http://schemas.microsoft.com/office/drawing/2014/main" id="{9D480808-8337-4ABF-B5F1-BBF57256486C}"/>
                </a:ext>
              </a:extLst>
            </p:cNvPr>
            <p:cNvSpPr/>
            <p:nvPr/>
          </p:nvSpPr>
          <p:spPr>
            <a:xfrm>
              <a:off x="4000550" y="471300"/>
              <a:ext cx="7325" cy="9775"/>
            </a:xfrm>
            <a:custGeom>
              <a:avLst/>
              <a:gdLst/>
              <a:ahLst/>
              <a:cxnLst/>
              <a:rect l="l" t="t" r="r" b="b"/>
              <a:pathLst>
                <a:path w="293" h="391" fill="none" extrusionOk="0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908;p40">
              <a:extLst>
                <a:ext uri="{FF2B5EF4-FFF2-40B4-BE49-F238E27FC236}">
                  <a16:creationId xmlns:a16="http://schemas.microsoft.com/office/drawing/2014/main" id="{E06F7342-F467-4FE0-9833-8AE0498C9767}"/>
                </a:ext>
              </a:extLst>
            </p:cNvPr>
            <p:cNvSpPr/>
            <p:nvPr/>
          </p:nvSpPr>
          <p:spPr>
            <a:xfrm>
              <a:off x="4021250" y="450600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909;p40">
              <a:extLst>
                <a:ext uri="{FF2B5EF4-FFF2-40B4-BE49-F238E27FC236}">
                  <a16:creationId xmlns:a16="http://schemas.microsoft.com/office/drawing/2014/main" id="{C6AF0B52-AED6-4D24-9C17-54D4C3114793}"/>
                </a:ext>
              </a:extLst>
            </p:cNvPr>
            <p:cNvSpPr/>
            <p:nvPr/>
          </p:nvSpPr>
          <p:spPr>
            <a:xfrm>
              <a:off x="4049250" y="440250"/>
              <a:ext cx="11600" cy="2475"/>
            </a:xfrm>
            <a:custGeom>
              <a:avLst/>
              <a:gdLst/>
              <a:ahLst/>
              <a:cxnLst/>
              <a:rect l="l" t="t" r="r" b="b"/>
              <a:pathLst>
                <a:path w="464" h="99" fill="none" extrusionOk="0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910;p40">
              <a:extLst>
                <a:ext uri="{FF2B5EF4-FFF2-40B4-BE49-F238E27FC236}">
                  <a16:creationId xmlns:a16="http://schemas.microsoft.com/office/drawing/2014/main" id="{E480F1EE-5096-454E-97CA-DB5B2A34E385}"/>
                </a:ext>
              </a:extLst>
            </p:cNvPr>
            <p:cNvSpPr/>
            <p:nvPr/>
          </p:nvSpPr>
          <p:spPr>
            <a:xfrm>
              <a:off x="4080325" y="439650"/>
              <a:ext cx="12200" cy="1850"/>
            </a:xfrm>
            <a:custGeom>
              <a:avLst/>
              <a:gdLst/>
              <a:ahLst/>
              <a:cxnLst/>
              <a:rect l="l" t="t" r="r" b="b"/>
              <a:pathLst>
                <a:path w="488" h="74" fill="none" extrusionOk="0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911;p40">
              <a:extLst>
                <a:ext uri="{FF2B5EF4-FFF2-40B4-BE49-F238E27FC236}">
                  <a16:creationId xmlns:a16="http://schemas.microsoft.com/office/drawing/2014/main" id="{FB9E0A62-5362-46D9-A352-B1D18550CA45}"/>
                </a:ext>
              </a:extLst>
            </p:cNvPr>
            <p:cNvSpPr/>
            <p:nvPr/>
          </p:nvSpPr>
          <p:spPr>
            <a:xfrm>
              <a:off x="4110150" y="450000"/>
              <a:ext cx="9150" cy="7950"/>
            </a:xfrm>
            <a:custGeom>
              <a:avLst/>
              <a:gdLst/>
              <a:ahLst/>
              <a:cxnLst/>
              <a:rect l="l" t="t" r="r" b="b"/>
              <a:pathLst>
                <a:path w="366" h="318" fill="none" extrusionOk="0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912;p40">
              <a:extLst>
                <a:ext uri="{FF2B5EF4-FFF2-40B4-BE49-F238E27FC236}">
                  <a16:creationId xmlns:a16="http://schemas.microsoft.com/office/drawing/2014/main" id="{D22F72D3-10F6-4084-AF12-5C7933DB42F1}"/>
                </a:ext>
              </a:extLst>
            </p:cNvPr>
            <p:cNvSpPr/>
            <p:nvPr/>
          </p:nvSpPr>
          <p:spPr>
            <a:xfrm>
              <a:off x="4130250" y="473750"/>
              <a:ext cx="4900" cy="10975"/>
            </a:xfrm>
            <a:custGeom>
              <a:avLst/>
              <a:gdLst/>
              <a:ahLst/>
              <a:cxnLst/>
              <a:rect l="l" t="t" r="r" b="b"/>
              <a:pathLst>
                <a:path w="196" h="439" fill="none" extrusionOk="0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913;p40">
              <a:extLst>
                <a:ext uri="{FF2B5EF4-FFF2-40B4-BE49-F238E27FC236}">
                  <a16:creationId xmlns:a16="http://schemas.microsoft.com/office/drawing/2014/main" id="{D30E4383-52D0-4E75-8881-61CAB42C6A67}"/>
                </a:ext>
              </a:extLst>
            </p:cNvPr>
            <p:cNvSpPr/>
            <p:nvPr/>
          </p:nvSpPr>
          <p:spPr>
            <a:xfrm>
              <a:off x="4141800" y="502975"/>
              <a:ext cx="3700" cy="11600"/>
            </a:xfrm>
            <a:custGeom>
              <a:avLst/>
              <a:gdLst/>
              <a:ahLst/>
              <a:cxnLst/>
              <a:rect l="l" t="t" r="r" b="b"/>
              <a:pathLst>
                <a:path w="148" h="464" fill="none" extrusionOk="0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914;p40">
              <a:extLst>
                <a:ext uri="{FF2B5EF4-FFF2-40B4-BE49-F238E27FC236}">
                  <a16:creationId xmlns:a16="http://schemas.microsoft.com/office/drawing/2014/main" id="{739DDF6A-E4EE-4092-B5C6-CE79F1B9B0A4}"/>
                </a:ext>
              </a:extLst>
            </p:cNvPr>
            <p:cNvSpPr/>
            <p:nvPr/>
          </p:nvSpPr>
          <p:spPr>
            <a:xfrm>
              <a:off x="4150950" y="533425"/>
              <a:ext cx="3675" cy="11575"/>
            </a:xfrm>
            <a:custGeom>
              <a:avLst/>
              <a:gdLst/>
              <a:ahLst/>
              <a:cxnLst/>
              <a:rect l="l" t="t" r="r" b="b"/>
              <a:pathLst>
                <a:path w="147" h="463" fill="none" extrusionOk="0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915;p40">
              <a:extLst>
                <a:ext uri="{FF2B5EF4-FFF2-40B4-BE49-F238E27FC236}">
                  <a16:creationId xmlns:a16="http://schemas.microsoft.com/office/drawing/2014/main" id="{E08276C0-A0C8-4AB6-907C-AEBEE80C4559}"/>
                </a:ext>
              </a:extLst>
            </p:cNvPr>
            <p:cNvSpPr/>
            <p:nvPr/>
          </p:nvSpPr>
          <p:spPr>
            <a:xfrm>
              <a:off x="4160675" y="563850"/>
              <a:ext cx="4900" cy="11000"/>
            </a:xfrm>
            <a:custGeom>
              <a:avLst/>
              <a:gdLst/>
              <a:ahLst/>
              <a:cxnLst/>
              <a:rect l="l" t="t" r="r" b="b"/>
              <a:pathLst>
                <a:path w="196" h="440" fill="none" extrusionOk="0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916;p40">
              <a:extLst>
                <a:ext uri="{FF2B5EF4-FFF2-40B4-BE49-F238E27FC236}">
                  <a16:creationId xmlns:a16="http://schemas.microsoft.com/office/drawing/2014/main" id="{9EAC0D04-7E13-4B5C-900D-4EDFC7DABC72}"/>
                </a:ext>
              </a:extLst>
            </p:cNvPr>
            <p:cNvSpPr/>
            <p:nvPr/>
          </p:nvSpPr>
          <p:spPr>
            <a:xfrm>
              <a:off x="4175300" y="591875"/>
              <a:ext cx="7325" cy="9150"/>
            </a:xfrm>
            <a:custGeom>
              <a:avLst/>
              <a:gdLst/>
              <a:ahLst/>
              <a:cxnLst/>
              <a:rect l="l" t="t" r="r" b="b"/>
              <a:pathLst>
                <a:path w="293" h="366" fill="none" extrusionOk="0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917;p40">
              <a:extLst>
                <a:ext uri="{FF2B5EF4-FFF2-40B4-BE49-F238E27FC236}">
                  <a16:creationId xmlns:a16="http://schemas.microsoft.com/office/drawing/2014/main" id="{625D5783-13F8-4B25-90A0-3391B3749D39}"/>
                </a:ext>
              </a:extLst>
            </p:cNvPr>
            <p:cNvSpPr/>
            <p:nvPr/>
          </p:nvSpPr>
          <p:spPr>
            <a:xfrm>
              <a:off x="4198425" y="613175"/>
              <a:ext cx="11000" cy="4900"/>
            </a:xfrm>
            <a:custGeom>
              <a:avLst/>
              <a:gdLst/>
              <a:ahLst/>
              <a:cxnLst/>
              <a:rect l="l" t="t" r="r" b="b"/>
              <a:pathLst>
                <a:path w="440" h="196" fill="none" extrusionOk="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918;p40">
              <a:extLst>
                <a:ext uri="{FF2B5EF4-FFF2-40B4-BE49-F238E27FC236}">
                  <a16:creationId xmlns:a16="http://schemas.microsoft.com/office/drawing/2014/main" id="{BF1DE650-ACC2-449F-BE70-76B5BF35B078}"/>
                </a:ext>
              </a:extLst>
            </p:cNvPr>
            <p:cNvSpPr/>
            <p:nvPr/>
          </p:nvSpPr>
          <p:spPr>
            <a:xfrm>
              <a:off x="4228275" y="621100"/>
              <a:ext cx="12200" cy="625"/>
            </a:xfrm>
            <a:custGeom>
              <a:avLst/>
              <a:gdLst/>
              <a:ahLst/>
              <a:cxnLst/>
              <a:rect l="l" t="t" r="r" b="b"/>
              <a:pathLst>
                <a:path w="488" h="25" fill="none" extrusionOk="0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919;p40">
              <a:extLst>
                <a:ext uri="{FF2B5EF4-FFF2-40B4-BE49-F238E27FC236}">
                  <a16:creationId xmlns:a16="http://schemas.microsoft.com/office/drawing/2014/main" id="{66C6E6AA-230F-4E5A-8F6C-88C79F63622A}"/>
                </a:ext>
              </a:extLst>
            </p:cNvPr>
            <p:cNvSpPr/>
            <p:nvPr/>
          </p:nvSpPr>
          <p:spPr>
            <a:xfrm>
              <a:off x="4259925" y="616225"/>
              <a:ext cx="11600" cy="3075"/>
            </a:xfrm>
            <a:custGeom>
              <a:avLst/>
              <a:gdLst/>
              <a:ahLst/>
              <a:cxnLst/>
              <a:rect l="l" t="t" r="r" b="b"/>
              <a:pathLst>
                <a:path w="464" h="123" fill="none" extrusionOk="0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920;p40">
              <a:extLst>
                <a:ext uri="{FF2B5EF4-FFF2-40B4-BE49-F238E27FC236}">
                  <a16:creationId xmlns:a16="http://schemas.microsoft.com/office/drawing/2014/main" id="{05CE81C6-87F9-475A-9393-0449DFED7903}"/>
                </a:ext>
              </a:extLst>
            </p:cNvPr>
            <p:cNvSpPr/>
            <p:nvPr/>
          </p:nvSpPr>
          <p:spPr>
            <a:xfrm>
              <a:off x="4289775" y="602225"/>
              <a:ext cx="10375" cy="6725"/>
            </a:xfrm>
            <a:custGeom>
              <a:avLst/>
              <a:gdLst/>
              <a:ahLst/>
              <a:cxnLst/>
              <a:rect l="l" t="t" r="r" b="b"/>
              <a:pathLst>
                <a:path w="415" h="269" fill="none" extrusionOk="0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921;p40">
              <a:extLst>
                <a:ext uri="{FF2B5EF4-FFF2-40B4-BE49-F238E27FC236}">
                  <a16:creationId xmlns:a16="http://schemas.microsoft.com/office/drawing/2014/main" id="{638E660D-E1AF-4A0B-A51E-2C540809EA54}"/>
                </a:ext>
              </a:extLst>
            </p:cNvPr>
            <p:cNvSpPr/>
            <p:nvPr/>
          </p:nvSpPr>
          <p:spPr>
            <a:xfrm>
              <a:off x="4313525" y="577875"/>
              <a:ext cx="6100" cy="10375"/>
            </a:xfrm>
            <a:custGeom>
              <a:avLst/>
              <a:gdLst/>
              <a:ahLst/>
              <a:cxnLst/>
              <a:rect l="l" t="t" r="r" b="b"/>
              <a:pathLst>
                <a:path w="244" h="415" fill="none" extrusionOk="0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922;p40">
              <a:extLst>
                <a:ext uri="{FF2B5EF4-FFF2-40B4-BE49-F238E27FC236}">
                  <a16:creationId xmlns:a16="http://schemas.microsoft.com/office/drawing/2014/main" id="{6DCA8DF9-C4D7-4AB2-B5E1-386DFDCB942F}"/>
                </a:ext>
              </a:extLst>
            </p:cNvPr>
            <p:cNvSpPr/>
            <p:nvPr/>
          </p:nvSpPr>
          <p:spPr>
            <a:xfrm>
              <a:off x="4326300" y="547425"/>
              <a:ext cx="2450" cy="12200"/>
            </a:xfrm>
            <a:custGeom>
              <a:avLst/>
              <a:gdLst/>
              <a:ahLst/>
              <a:cxnLst/>
              <a:rect l="l" t="t" r="r" b="b"/>
              <a:pathLst>
                <a:path w="98" h="488" fill="none" extrusionOk="0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923;p40">
              <a:extLst>
                <a:ext uri="{FF2B5EF4-FFF2-40B4-BE49-F238E27FC236}">
                  <a16:creationId xmlns:a16="http://schemas.microsoft.com/office/drawing/2014/main" id="{A3FCC98D-7F4D-4816-B615-F9DE78F02389}"/>
                </a:ext>
              </a:extLst>
            </p:cNvPr>
            <p:cNvSpPr/>
            <p:nvPr/>
          </p:nvSpPr>
          <p:spPr>
            <a:xfrm>
              <a:off x="4329350" y="515750"/>
              <a:ext cx="625" cy="12200"/>
            </a:xfrm>
            <a:custGeom>
              <a:avLst/>
              <a:gdLst/>
              <a:ahLst/>
              <a:cxnLst/>
              <a:rect l="l" t="t" r="r" b="b"/>
              <a:pathLst>
                <a:path w="25" h="488" fill="none" extrusionOk="0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924;p40">
              <a:extLst>
                <a:ext uri="{FF2B5EF4-FFF2-40B4-BE49-F238E27FC236}">
                  <a16:creationId xmlns:a16="http://schemas.microsoft.com/office/drawing/2014/main" id="{1C5B9C23-6A6A-49B4-BCEE-D1B2D66A5692}"/>
                </a:ext>
              </a:extLst>
            </p:cNvPr>
            <p:cNvSpPr/>
            <p:nvPr/>
          </p:nvSpPr>
          <p:spPr>
            <a:xfrm>
              <a:off x="4325075" y="488975"/>
              <a:ext cx="1250" cy="6100"/>
            </a:xfrm>
            <a:custGeom>
              <a:avLst/>
              <a:gdLst/>
              <a:ahLst/>
              <a:cxnLst/>
              <a:rect l="l" t="t" r="r" b="b"/>
              <a:pathLst>
                <a:path w="50" h="244" fill="none" extrusionOk="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w="508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Google Shape;842;p40">
            <a:extLst>
              <a:ext uri="{FF2B5EF4-FFF2-40B4-BE49-F238E27FC236}">
                <a16:creationId xmlns:a16="http://schemas.microsoft.com/office/drawing/2014/main" id="{F4B0E177-B3CD-466D-9474-1707F718CCC2}"/>
              </a:ext>
            </a:extLst>
          </p:cNvPr>
          <p:cNvSpPr/>
          <p:nvPr/>
        </p:nvSpPr>
        <p:spPr>
          <a:xfrm>
            <a:off x="14302033" y="1383530"/>
            <a:ext cx="2746596" cy="2705715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508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4"/>
          <p:cNvSpPr txBox="1">
            <a:spLocks noChangeArrowheads="1"/>
          </p:cNvSpPr>
          <p:nvPr/>
        </p:nvSpPr>
        <p:spPr bwMode="auto">
          <a:xfrm>
            <a:off x="13120689" y="1040609"/>
            <a:ext cx="1847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s-EC" sz="3600" b="1">
              <a:latin typeface="Times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s-EC" sz="3600" b="1">
              <a:latin typeface="Times" panose="02020603050405020304" pitchFamily="18" charset="0"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3361555" y="664207"/>
            <a:ext cx="11564889" cy="9618147"/>
            <a:chOff x="457200" y="-196029"/>
            <a:chExt cx="8382000" cy="6749229"/>
          </a:xfrm>
          <a:noFill/>
        </p:grpSpPr>
        <p:sp>
          <p:nvSpPr>
            <p:cNvPr id="3" name="AutoShape 2"/>
            <p:cNvSpPr>
              <a:spLocks noChangeArrowheads="1"/>
            </p:cNvSpPr>
            <p:nvPr/>
          </p:nvSpPr>
          <p:spPr bwMode="auto">
            <a:xfrm>
              <a:off x="457200" y="2538413"/>
              <a:ext cx="1524000" cy="2209800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>
              <a:lvl1pPr marL="457200" indent="-4572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1.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Liderazgo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y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estilo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de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gestión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</p:txBody>
        </p:sp>
        <p:sp>
          <p:nvSpPr>
            <p:cNvPr id="4" name="AutoShape 3"/>
            <p:cNvSpPr>
              <a:spLocks noChangeArrowheads="1"/>
            </p:cNvSpPr>
            <p:nvPr/>
          </p:nvSpPr>
          <p:spPr bwMode="auto">
            <a:xfrm>
              <a:off x="3962400" y="2081213"/>
              <a:ext cx="1371600" cy="2667000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5.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Destinata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-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rios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y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procesos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educativos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</p:txBody>
        </p:sp>
        <p:sp>
          <p:nvSpPr>
            <p:cNvPr id="22532" name="AutoShape 4"/>
            <p:cNvSpPr>
              <a:spLocks noChangeArrowheads="1"/>
            </p:cNvSpPr>
            <p:nvPr/>
          </p:nvSpPr>
          <p:spPr bwMode="auto">
            <a:xfrm>
              <a:off x="7391400" y="2538413"/>
              <a:ext cx="1371600" cy="2209800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9.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Resultados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globales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</p:txBody>
        </p:sp>
        <p:sp>
          <p:nvSpPr>
            <p:cNvPr id="22533" name="AutoShape 5"/>
            <p:cNvSpPr>
              <a:spLocks noChangeArrowheads="1"/>
            </p:cNvSpPr>
            <p:nvPr/>
          </p:nvSpPr>
          <p:spPr bwMode="auto">
            <a:xfrm>
              <a:off x="2133600" y="2538413"/>
              <a:ext cx="1676400" cy="685800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2.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Política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y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estrategia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</p:txBody>
        </p:sp>
        <p:sp>
          <p:nvSpPr>
            <p:cNvPr id="22534" name="AutoShape 6"/>
            <p:cNvSpPr>
              <a:spLocks noChangeArrowheads="1"/>
            </p:cNvSpPr>
            <p:nvPr/>
          </p:nvSpPr>
          <p:spPr bwMode="auto">
            <a:xfrm>
              <a:off x="2133600" y="3300413"/>
              <a:ext cx="1752600" cy="685800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3.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Desarrollo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de las personas</a:t>
              </a:r>
            </a:p>
          </p:txBody>
        </p:sp>
        <p:sp>
          <p:nvSpPr>
            <p:cNvPr id="22535" name="AutoShape 7"/>
            <p:cNvSpPr>
              <a:spLocks noChangeArrowheads="1"/>
            </p:cNvSpPr>
            <p:nvPr/>
          </p:nvSpPr>
          <p:spPr bwMode="auto">
            <a:xfrm>
              <a:off x="2133600" y="4062413"/>
              <a:ext cx="1676400" cy="685800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4.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Recursos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y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alianzas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</p:txBody>
        </p:sp>
        <p:sp>
          <p:nvSpPr>
            <p:cNvPr id="22536" name="AutoShape 8"/>
            <p:cNvSpPr>
              <a:spLocks noChangeArrowheads="1"/>
            </p:cNvSpPr>
            <p:nvPr/>
          </p:nvSpPr>
          <p:spPr bwMode="auto">
            <a:xfrm>
              <a:off x="5410200" y="2005013"/>
              <a:ext cx="1828800" cy="1066800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6.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Resultados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destinatarios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y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procesos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educativos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</p:txBody>
        </p:sp>
        <p:sp>
          <p:nvSpPr>
            <p:cNvPr id="22537" name="AutoShape 9"/>
            <p:cNvSpPr>
              <a:spLocks noChangeArrowheads="1"/>
            </p:cNvSpPr>
            <p:nvPr/>
          </p:nvSpPr>
          <p:spPr bwMode="auto">
            <a:xfrm>
              <a:off x="5410200" y="3148013"/>
              <a:ext cx="1905000" cy="990600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7.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Resultados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del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desarrollo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de 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las personas</a:t>
              </a:r>
            </a:p>
          </p:txBody>
        </p:sp>
        <p:sp>
          <p:nvSpPr>
            <p:cNvPr id="22538" name="AutoShape 10"/>
            <p:cNvSpPr>
              <a:spLocks noChangeArrowheads="1"/>
            </p:cNvSpPr>
            <p:nvPr/>
          </p:nvSpPr>
          <p:spPr bwMode="auto">
            <a:xfrm>
              <a:off x="5410200" y="4214813"/>
              <a:ext cx="1905000" cy="685800"/>
            </a:xfrm>
            <a:prstGeom prst="roundRect">
              <a:avLst>
                <a:gd name="adj" fmla="val 16667"/>
              </a:avLst>
            </a:prstGeom>
            <a:grp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8.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Resultados</a:t>
              </a: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2800" dirty="0">
                  <a:latin typeface="+mn-lt"/>
                  <a:cs typeface="Andalus" panose="02020603050405020304" pitchFamily="18" charset="-78"/>
                </a:rPr>
                <a:t>de </a:t>
              </a:r>
              <a:r>
                <a:rPr lang="en-US" altLang="es-EC" sz="2800" dirty="0" err="1">
                  <a:latin typeface="+mn-lt"/>
                  <a:cs typeface="Andalus" panose="02020603050405020304" pitchFamily="18" charset="-78"/>
                </a:rPr>
                <a:t>sociedad</a:t>
              </a:r>
              <a:endParaRPr lang="en-US" altLang="es-EC" sz="2800" dirty="0">
                <a:latin typeface="+mn-lt"/>
                <a:cs typeface="Andalus" panose="02020603050405020304" pitchFamily="18" charset="-78"/>
              </a:endParaRPr>
            </a:p>
          </p:txBody>
        </p:sp>
        <p:sp>
          <p:nvSpPr>
            <p:cNvPr id="22539" name="Text Box 11"/>
            <p:cNvSpPr txBox="1">
              <a:spLocks noChangeArrowheads="1"/>
            </p:cNvSpPr>
            <p:nvPr/>
          </p:nvSpPr>
          <p:spPr bwMode="auto">
            <a:xfrm>
              <a:off x="3158315" y="5105400"/>
              <a:ext cx="3886200" cy="75590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b="1" dirty="0">
                  <a:solidFill>
                    <a:srgbClr val="C00000"/>
                  </a:solidFill>
                  <a:latin typeface="Times" pitchFamily="18" charset="0"/>
                </a:rPr>
                <a:t>INNOVACIÓN Y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b="1" dirty="0">
                  <a:solidFill>
                    <a:srgbClr val="C00000"/>
                  </a:solidFill>
                  <a:latin typeface="Times" pitchFamily="18" charset="0"/>
                </a:rPr>
                <a:t>MEJORA CONTINUA</a:t>
              </a:r>
            </a:p>
          </p:txBody>
        </p:sp>
        <p:sp>
          <p:nvSpPr>
            <p:cNvPr id="22540" name="Text Box 12"/>
            <p:cNvSpPr txBox="1">
              <a:spLocks noChangeArrowheads="1"/>
            </p:cNvSpPr>
            <p:nvPr/>
          </p:nvSpPr>
          <p:spPr bwMode="auto">
            <a:xfrm>
              <a:off x="1815983" y="848126"/>
              <a:ext cx="2460977" cy="103666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3000" b="1" dirty="0">
                  <a:solidFill>
                    <a:srgbClr val="C00000"/>
                  </a:solidFill>
                  <a:latin typeface="Times" pitchFamily="18" charset="0"/>
                </a:rPr>
                <a:t>PROCESOS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3000" b="1" dirty="0">
                  <a:solidFill>
                    <a:srgbClr val="C00000"/>
                  </a:solidFill>
                  <a:latin typeface="Times" pitchFamily="18" charset="0"/>
                </a:rPr>
                <a:t>FACILITADORES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sz="3000" dirty="0">
                  <a:solidFill>
                    <a:srgbClr val="C00000"/>
                  </a:solidFill>
                  <a:latin typeface="Times" pitchFamily="18" charset="0"/>
                </a:rPr>
                <a:t>(¿</a:t>
              </a:r>
              <a:r>
                <a:rPr lang="en-US" altLang="es-EC" sz="3000" dirty="0" err="1">
                  <a:solidFill>
                    <a:srgbClr val="C00000"/>
                  </a:solidFill>
                  <a:latin typeface="Times" pitchFamily="18" charset="0"/>
                </a:rPr>
                <a:t>Cómo</a:t>
              </a:r>
              <a:r>
                <a:rPr lang="en-US" altLang="es-EC" sz="3000" dirty="0">
                  <a:solidFill>
                    <a:srgbClr val="C00000"/>
                  </a:solidFill>
                  <a:latin typeface="Times" pitchFamily="18" charset="0"/>
                </a:rPr>
                <a:t> se </a:t>
              </a:r>
              <a:r>
                <a:rPr lang="en-US" altLang="es-EC" sz="3000" dirty="0" err="1">
                  <a:solidFill>
                    <a:srgbClr val="C00000"/>
                  </a:solidFill>
                  <a:latin typeface="Times" pitchFamily="18" charset="0"/>
                </a:rPr>
                <a:t>alcanza</a:t>
              </a:r>
              <a:r>
                <a:rPr lang="en-US" altLang="es-EC" sz="3000" dirty="0">
                  <a:solidFill>
                    <a:srgbClr val="C00000"/>
                  </a:solidFill>
                  <a:latin typeface="Times" pitchFamily="18" charset="0"/>
                </a:rPr>
                <a:t>?)</a:t>
              </a:r>
            </a:p>
          </p:txBody>
        </p:sp>
        <p:sp>
          <p:nvSpPr>
            <p:cNvPr id="22541" name="Text Box 13"/>
            <p:cNvSpPr txBox="1">
              <a:spLocks noChangeArrowheads="1"/>
            </p:cNvSpPr>
            <p:nvPr/>
          </p:nvSpPr>
          <p:spPr bwMode="auto">
            <a:xfrm>
              <a:off x="5278330" y="832232"/>
              <a:ext cx="2383135" cy="75590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itchFamily="34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itchFamily="34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itchFamily="2" charset="2"/>
                <a:buChar char="v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b="1" dirty="0">
                  <a:solidFill>
                    <a:srgbClr val="C00000"/>
                  </a:solidFill>
                  <a:latin typeface="Times" pitchFamily="18" charset="0"/>
                </a:rPr>
                <a:t>RESULTADOS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en-US" altLang="es-EC" dirty="0">
                  <a:solidFill>
                    <a:srgbClr val="C00000"/>
                  </a:solidFill>
                  <a:latin typeface="Times" pitchFamily="18" charset="0"/>
                </a:rPr>
                <a:t>(¿</a:t>
              </a:r>
              <a:r>
                <a:rPr lang="en-US" altLang="es-EC" dirty="0" err="1">
                  <a:solidFill>
                    <a:srgbClr val="C00000"/>
                  </a:solidFill>
                  <a:latin typeface="Times" pitchFamily="18" charset="0"/>
                </a:rPr>
                <a:t>Qué</a:t>
              </a:r>
              <a:r>
                <a:rPr lang="en-US" altLang="es-EC" dirty="0">
                  <a:solidFill>
                    <a:srgbClr val="C00000"/>
                  </a:solidFill>
                  <a:latin typeface="Times" pitchFamily="18" charset="0"/>
                </a:rPr>
                <a:t> se </a:t>
              </a:r>
              <a:r>
                <a:rPr lang="en-US" altLang="es-EC" dirty="0" err="1">
                  <a:solidFill>
                    <a:srgbClr val="C00000"/>
                  </a:solidFill>
                  <a:latin typeface="Times" pitchFamily="18" charset="0"/>
                </a:rPr>
                <a:t>alcanza</a:t>
              </a:r>
              <a:r>
                <a:rPr lang="en-US" altLang="es-EC" dirty="0">
                  <a:solidFill>
                    <a:srgbClr val="C00000"/>
                  </a:solidFill>
                  <a:latin typeface="Times" pitchFamily="18" charset="0"/>
                </a:rPr>
                <a:t>?)</a:t>
              </a:r>
            </a:p>
          </p:txBody>
        </p:sp>
        <p:sp>
          <p:nvSpPr>
            <p:cNvPr id="22544" name="AutoShape 17"/>
            <p:cNvSpPr>
              <a:spLocks noChangeArrowheads="1"/>
            </p:cNvSpPr>
            <p:nvPr/>
          </p:nvSpPr>
          <p:spPr bwMode="auto">
            <a:xfrm>
              <a:off x="3049487" y="-196029"/>
              <a:ext cx="5789713" cy="234113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558" y="8646"/>
                  </a:moveTo>
                  <a:cubicBezTo>
                    <a:pt x="17590" y="5160"/>
                    <a:pt x="14417" y="2748"/>
                    <a:pt x="10800" y="2748"/>
                  </a:cubicBezTo>
                  <a:cubicBezTo>
                    <a:pt x="10148" y="2747"/>
                    <a:pt x="9499" y="2827"/>
                    <a:pt x="8867" y="2983"/>
                  </a:cubicBezTo>
                  <a:lnTo>
                    <a:pt x="8207" y="315"/>
                  </a:lnTo>
                  <a:cubicBezTo>
                    <a:pt x="9056" y="105"/>
                    <a:pt x="9926" y="-1"/>
                    <a:pt x="10800" y="0"/>
                  </a:cubicBezTo>
                  <a:cubicBezTo>
                    <a:pt x="15652" y="0"/>
                    <a:pt x="19908" y="3235"/>
                    <a:pt x="21206" y="7911"/>
                  </a:cubicBezTo>
                  <a:lnTo>
                    <a:pt x="23808" y="7188"/>
                  </a:lnTo>
                  <a:lnTo>
                    <a:pt x="20972" y="12204"/>
                  </a:lnTo>
                  <a:lnTo>
                    <a:pt x="15956" y="9368"/>
                  </a:lnTo>
                  <a:lnTo>
                    <a:pt x="18558" y="864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C" sz="2100">
                <a:solidFill>
                  <a:schemeClr val="tx2"/>
                </a:solidFill>
              </a:endParaRPr>
            </a:p>
          </p:txBody>
        </p:sp>
        <p:sp>
          <p:nvSpPr>
            <p:cNvPr id="22545" name="AutoShape 18"/>
            <p:cNvSpPr>
              <a:spLocks noChangeArrowheads="1"/>
            </p:cNvSpPr>
            <p:nvPr/>
          </p:nvSpPr>
          <p:spPr bwMode="auto">
            <a:xfrm flipH="1" flipV="1">
              <a:off x="1143000" y="3505200"/>
              <a:ext cx="7696200" cy="3048000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558" y="8646"/>
                  </a:moveTo>
                  <a:cubicBezTo>
                    <a:pt x="17590" y="5160"/>
                    <a:pt x="14417" y="2748"/>
                    <a:pt x="10800" y="2748"/>
                  </a:cubicBezTo>
                  <a:cubicBezTo>
                    <a:pt x="6402" y="2747"/>
                    <a:pt x="2818" y="6275"/>
                    <a:pt x="2749" y="10672"/>
                  </a:cubicBezTo>
                  <a:lnTo>
                    <a:pt x="1" y="10628"/>
                  </a:lnTo>
                  <a:cubicBezTo>
                    <a:pt x="94" y="4731"/>
                    <a:pt x="4902" y="-1"/>
                    <a:pt x="10800" y="0"/>
                  </a:cubicBezTo>
                  <a:cubicBezTo>
                    <a:pt x="15652" y="0"/>
                    <a:pt x="19908" y="3235"/>
                    <a:pt x="21206" y="7911"/>
                  </a:cubicBezTo>
                  <a:lnTo>
                    <a:pt x="23808" y="7188"/>
                  </a:lnTo>
                  <a:lnTo>
                    <a:pt x="20972" y="12204"/>
                  </a:lnTo>
                  <a:lnTo>
                    <a:pt x="15956" y="9368"/>
                  </a:lnTo>
                  <a:lnTo>
                    <a:pt x="18558" y="864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s-EC" sz="2100">
                <a:solidFill>
                  <a:schemeClr val="tx2"/>
                </a:solidFill>
              </a:endParaRPr>
            </a:p>
          </p:txBody>
        </p:sp>
      </p:grpSp>
      <p:sp>
        <p:nvSpPr>
          <p:cNvPr id="19" name="AutoShape 17"/>
          <p:cNvSpPr>
            <a:spLocks noChangeArrowheads="1"/>
          </p:cNvSpPr>
          <p:nvPr/>
        </p:nvSpPr>
        <p:spPr bwMode="auto">
          <a:xfrm rot="19983325">
            <a:off x="631083" y="1259285"/>
            <a:ext cx="8002124" cy="331811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558" y="8646"/>
                </a:moveTo>
                <a:cubicBezTo>
                  <a:pt x="17590" y="5160"/>
                  <a:pt x="14417" y="2748"/>
                  <a:pt x="10800" y="2748"/>
                </a:cubicBezTo>
                <a:cubicBezTo>
                  <a:pt x="10148" y="2747"/>
                  <a:pt x="9499" y="2827"/>
                  <a:pt x="8867" y="2983"/>
                </a:cubicBezTo>
                <a:lnTo>
                  <a:pt x="8207" y="315"/>
                </a:lnTo>
                <a:cubicBezTo>
                  <a:pt x="9056" y="105"/>
                  <a:pt x="9926" y="-1"/>
                  <a:pt x="10800" y="0"/>
                </a:cubicBezTo>
                <a:cubicBezTo>
                  <a:pt x="15652" y="0"/>
                  <a:pt x="19908" y="3235"/>
                  <a:pt x="21206" y="7911"/>
                </a:cubicBezTo>
                <a:lnTo>
                  <a:pt x="23808" y="7188"/>
                </a:lnTo>
                <a:lnTo>
                  <a:pt x="20972" y="12204"/>
                </a:lnTo>
                <a:lnTo>
                  <a:pt x="15956" y="9368"/>
                </a:lnTo>
                <a:lnTo>
                  <a:pt x="18558" y="864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C" sz="2100">
              <a:solidFill>
                <a:schemeClr val="tx2"/>
              </a:solidFill>
            </a:endParaRPr>
          </a:p>
        </p:txBody>
      </p:sp>
      <p:pic>
        <p:nvPicPr>
          <p:cNvPr id="20" name="Imagen 19" descr="Imagen que contiene dibujo&#10;&#10;Descripción generada automáticamente">
            <a:extLst>
              <a:ext uri="{FF2B5EF4-FFF2-40B4-BE49-F238E27FC236}">
                <a16:creationId xmlns:a16="http://schemas.microsoft.com/office/drawing/2014/main" id="{9BC81803-8BA6-4074-AE6E-5DC4F75699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7607" y="1257300"/>
            <a:ext cx="922021" cy="1024468"/>
          </a:xfrm>
          <a:prstGeom prst="rect">
            <a:avLst/>
          </a:prstGeom>
        </p:spPr>
      </p:pic>
      <p:pic>
        <p:nvPicPr>
          <p:cNvPr id="21" name="Imagen 20" descr="Imagen que contiene plato, señal&#10;&#10;Descripción generada automáticamente">
            <a:extLst>
              <a:ext uri="{FF2B5EF4-FFF2-40B4-BE49-F238E27FC236}">
                <a16:creationId xmlns:a16="http://schemas.microsoft.com/office/drawing/2014/main" id="{075CB4CD-870B-4121-B785-A40CE704F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0" y="377943"/>
            <a:ext cx="1773237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668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4343400" y="1333500"/>
            <a:ext cx="9639300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algn="ctr">
              <a:spcBef>
                <a:spcPct val="0"/>
              </a:spcBef>
              <a:buClr>
                <a:srgbClr val="FFC000"/>
              </a:buClr>
              <a:defRPr/>
            </a:pPr>
            <a:r>
              <a:rPr lang="es-ES" sz="4400" dirty="0">
                <a:latin typeface="Arial Narrow" panose="020B0606020202030204" pitchFamily="34" charset="0"/>
                <a:cs typeface="Andalus" panose="02020603050405020304" pitchFamily="18" charset="-78"/>
              </a:rPr>
              <a:t>PROCESO DE GARANTÍA DE CALIDAD PARA LA EDUCACIÓN ENLÍNEA Y  A DISTANCIA   (</a:t>
            </a:r>
            <a:r>
              <a:rPr lang="es-EC" sz="4400" dirty="0">
                <a:latin typeface="Arial Narrow" panose="020B0606020202030204" pitchFamily="34" charset="0"/>
                <a:cs typeface="Andalus" panose="02020603050405020304" pitchFamily="18" charset="-78"/>
              </a:rPr>
              <a:t>SLOAN-C/CALED)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4D08FE1-2E63-4658-8579-280BD0940871}"/>
              </a:ext>
            </a:extLst>
          </p:cNvPr>
          <p:cNvSpPr/>
          <p:nvPr/>
        </p:nvSpPr>
        <p:spPr>
          <a:xfrm>
            <a:off x="4864100" y="4381500"/>
            <a:ext cx="9144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6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+mj-ea"/>
                <a:cs typeface="+mj-cs"/>
              </a:rPr>
              <a:t>Tarjeta de Puntuación (SCCQAP)</a:t>
            </a:r>
          </a:p>
          <a:p>
            <a:pPr algn="ctr"/>
            <a:r>
              <a:rPr lang="es-MX" sz="6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+mj-ea"/>
                <a:cs typeface="+mj-cs"/>
              </a:rPr>
              <a:t>Evaluación de Programas en Línea</a:t>
            </a:r>
            <a:endParaRPr lang="es-EC" sz="6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 Rectángulo">
            <a:extLst>
              <a:ext uri="{FF2B5EF4-FFF2-40B4-BE49-F238E27FC236}">
                <a16:creationId xmlns:a16="http://schemas.microsoft.com/office/drawing/2014/main" id="{092F12DC-541B-4864-97F1-842499EBE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01818"/>
            <a:ext cx="10407144" cy="933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defTabSz="1828800">
              <a:lnSpc>
                <a:spcPct val="9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s-ES" altLang="es-EC" sz="6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ea typeface="+mj-ea"/>
                <a:cs typeface="+mj-cs"/>
                <a:sym typeface="Arial"/>
              </a:rPr>
              <a:t>LA TARJETA COMPRENDE:</a:t>
            </a:r>
          </a:p>
        </p:txBody>
      </p:sp>
      <p:graphicFrame>
        <p:nvGraphicFramePr>
          <p:cNvPr id="17" name="3 Tabla">
            <a:extLst>
              <a:ext uri="{FF2B5EF4-FFF2-40B4-BE49-F238E27FC236}">
                <a16:creationId xmlns:a16="http://schemas.microsoft.com/office/drawing/2014/main" id="{98F204CA-6EF0-4DFD-BE48-1B34AC363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593714"/>
              </p:ext>
            </p:extLst>
          </p:nvPr>
        </p:nvGraphicFramePr>
        <p:xfrm>
          <a:off x="1360460" y="1714500"/>
          <a:ext cx="15606003" cy="807068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30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9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9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8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CATEGORIAS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INDICADORES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b="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1.</a:t>
                      </a: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 APOYO INSTITUCIONAL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b="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2.</a:t>
                      </a: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APOYO TECNOLÓGICO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69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b="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3.</a:t>
                      </a: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DESARROLLO Y DISEÑO INSTRUCCIONAL DE LOS  CURSOS EN LÍNEA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b="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4.</a:t>
                      </a: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ESTRUCTURA DE LOS CURSOS EN LÍNEA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b="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5.</a:t>
                      </a: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ENSEÑANZA Y APRENDIZAJE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15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b="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6.</a:t>
                      </a: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PARTICIPACIÓN SOCIAL Y ESTUDIANTIL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b="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7.</a:t>
                      </a: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APOYO A LOS DOCENTES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b="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8.</a:t>
                      </a: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APOYO A LOS ALUMNOS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26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b="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9.</a:t>
                      </a: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EVALUACIÓN Y VALORACIÓN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13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79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C" sz="3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TOTAL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70" marR="6437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3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91</a:t>
                      </a:r>
                      <a:endParaRPr kumimoji="0" lang="es-EC" sz="3200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828" marR="85828" marT="35152" marB="35152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848DAA7-8B7C-4F84-A5FF-EC83D11FDA02}"/>
              </a:ext>
            </a:extLst>
          </p:cNvPr>
          <p:cNvSpPr/>
          <p:nvPr/>
        </p:nvSpPr>
        <p:spPr>
          <a:xfrm>
            <a:off x="23303" y="9982649"/>
            <a:ext cx="18264698" cy="152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70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14400" y="2324100"/>
            <a:ext cx="5195254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MX" altLang="es-EC" sz="3600" dirty="0" smtClean="0">
                <a:latin typeface="Arial Unicode MS"/>
              </a:rPr>
              <a:t>EL MODELO DE CALED HA SIDO CONSIDERADO POR LA AGENCIA NACIONAL</a:t>
            </a:r>
          </a:p>
          <a:p>
            <a:r>
              <a:rPr lang="es-MX" altLang="es-EC" sz="3600" dirty="0" smtClean="0">
                <a:latin typeface="Arial Unicode MS"/>
              </a:rPr>
              <a:t>DE ACREDITACIÓN DE PARAGUAY  (ANEAES)</a:t>
            </a:r>
          </a:p>
          <a:p>
            <a:r>
              <a:rPr lang="es-MX" altLang="es-EC" sz="3600" dirty="0" smtClean="0">
                <a:latin typeface="Arial Unicode MS"/>
              </a:rPr>
              <a:t>PARA EL </a:t>
            </a:r>
          </a:p>
          <a:p>
            <a:r>
              <a:rPr lang="es-MX" altLang="es-EC" sz="3600" dirty="0" smtClean="0">
                <a:latin typeface="Arial Unicode MS"/>
              </a:rPr>
              <a:t>DESARROLLO DEL MODELO </a:t>
            </a:r>
            <a:r>
              <a:rPr lang="en-US" sz="3600" spc="-103" dirty="0">
                <a:latin typeface="Arita Buri Bold"/>
              </a:rPr>
              <a:t>NACIONAL DE EVALUACIÓN Y ACREDITACIÓN </a:t>
            </a:r>
            <a:endParaRPr lang="en-US" sz="3600" spc="-103" dirty="0" smtClean="0">
              <a:latin typeface="Arita Buri Bold"/>
            </a:endParaRPr>
          </a:p>
          <a:p>
            <a:r>
              <a:rPr lang="en-US" sz="3600" spc="-103" dirty="0" smtClean="0">
                <a:latin typeface="Arita Buri Bold"/>
              </a:rPr>
              <a:t>DE </a:t>
            </a:r>
            <a:r>
              <a:rPr lang="en-US" sz="3600" spc="-103" dirty="0">
                <a:latin typeface="Arita Buri Bold"/>
              </a:rPr>
              <a:t>LA EDUCACIÓN </a:t>
            </a:r>
            <a:r>
              <a:rPr lang="en-US" sz="3600" spc="-103" dirty="0" smtClean="0">
                <a:latin typeface="Arita Buri Bold"/>
              </a:rPr>
              <a:t>SUPERIOR: </a:t>
            </a:r>
          </a:p>
          <a:p>
            <a:endParaRPr lang="en-US" sz="3600" spc="-103" dirty="0" smtClean="0">
              <a:latin typeface="Arita Buri Bold"/>
            </a:endParaRPr>
          </a:p>
          <a:p>
            <a:r>
              <a:rPr lang="es-ES_tradnl" sz="3600" spc="96" dirty="0" smtClean="0">
                <a:latin typeface="HK Grotesk Light"/>
              </a:rPr>
              <a:t>Mecanismo </a:t>
            </a:r>
            <a:r>
              <a:rPr lang="es-ES_tradnl" sz="3600" spc="96" dirty="0">
                <a:latin typeface="HK Grotesk Light"/>
              </a:rPr>
              <a:t>de Evaluación y Acreditación de </a:t>
            </a:r>
            <a:endParaRPr lang="es-ES_tradnl" sz="3600" spc="96" dirty="0" smtClean="0">
              <a:latin typeface="HK Grotesk Light"/>
            </a:endParaRPr>
          </a:p>
          <a:p>
            <a:r>
              <a:rPr lang="es-ES_tradnl" sz="3600" spc="96" dirty="0" smtClean="0">
                <a:latin typeface="HK Grotesk Light"/>
              </a:rPr>
              <a:t>Carreras de Grado y Programas </a:t>
            </a:r>
            <a:r>
              <a:rPr lang="es-ES_tradnl" sz="3600" spc="96" dirty="0">
                <a:latin typeface="HK Grotesk Light"/>
              </a:rPr>
              <a:t>de Postgrado en la Modalidad a Distancia</a:t>
            </a:r>
            <a:r>
              <a:rPr lang="es-ES_tradnl" sz="3600" spc="96" dirty="0" smtClean="0">
                <a:latin typeface="HK Grotesk Light"/>
              </a:rPr>
              <a:t>.</a:t>
            </a:r>
          </a:p>
          <a:p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45387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848DAA7-8B7C-4F84-A5FF-EC83D11FDA02}"/>
              </a:ext>
            </a:extLst>
          </p:cNvPr>
          <p:cNvSpPr/>
          <p:nvPr/>
        </p:nvSpPr>
        <p:spPr>
          <a:xfrm>
            <a:off x="23303" y="9982649"/>
            <a:ext cx="18264698" cy="152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70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-16820619" y="2324100"/>
            <a:ext cx="51952542" cy="436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MX" altLang="es-EC" sz="3600" dirty="0" smtClean="0"/>
              <a:t>EL MODELO DE CALED HA SIDO CONSIDERADO POR EL </a:t>
            </a:r>
          </a:p>
          <a:p>
            <a:pPr algn="ctr"/>
            <a:r>
              <a:rPr lang="es-EC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Consejo </a:t>
            </a:r>
            <a:r>
              <a:rPr lang="es-EC" sz="3600" b="1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Nacional de Acreditación –CNA-</a:t>
            </a:r>
          </a:p>
          <a:p>
            <a:pPr algn="ctr"/>
            <a:r>
              <a:rPr lang="es-EC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MS PGothic" panose="020B0600070205080204" pitchFamily="34" charset="-128"/>
              </a:rPr>
              <a:t>Colombia para la:</a:t>
            </a:r>
          </a:p>
          <a:p>
            <a:pPr algn="ctr"/>
            <a:endParaRPr lang="es-EC" sz="3600" b="1" dirty="0">
              <a:effectLst>
                <a:outerShdw blurRad="38100" dist="38100" dir="2700000" algn="tl">
                  <a:srgbClr val="C0C0C0"/>
                </a:outerShdw>
              </a:effectLst>
              <a:ea typeface="MS PGothic" panose="020B0600070205080204" pitchFamily="34" charset="-128"/>
            </a:endParaRPr>
          </a:p>
          <a:p>
            <a:pPr marL="57150" lvl="1" algn="ctr" defTabSz="685800" fontAlgn="base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None/>
              <a:defRPr/>
            </a:pPr>
            <a:r>
              <a:rPr lang="es-MX" altLang="es-EC" sz="3600" dirty="0" smtClean="0"/>
              <a:t>  </a:t>
            </a:r>
            <a:r>
              <a:rPr lang="es-EC" sz="4000" b="1" dirty="0">
                <a:effectLst>
                  <a:outerShdw blurRad="38100" dist="38100" dir="2700000" algn="tl">
                    <a:srgbClr val="C0C0C0"/>
                  </a:outerShdw>
                </a:effectLst>
                <a:sym typeface="Arial"/>
              </a:rPr>
              <a:t>ACTUALIZACIÓN DEL MODELO DE </a:t>
            </a:r>
            <a:endParaRPr lang="es-EC" sz="4000" b="1" dirty="0" smtClean="0">
              <a:effectLst>
                <a:outerShdw blurRad="38100" dist="38100" dir="2700000" algn="tl">
                  <a:srgbClr val="C0C0C0"/>
                </a:outerShdw>
              </a:effectLst>
              <a:sym typeface="Arial"/>
            </a:endParaRPr>
          </a:p>
          <a:p>
            <a:pPr marL="57150" lvl="1" algn="ctr" defTabSz="685800" fontAlgn="base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None/>
              <a:defRPr/>
            </a:pPr>
            <a:r>
              <a:rPr lang="es-EC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Arial"/>
              </a:rPr>
              <a:t>ACREDITACIÓN </a:t>
            </a:r>
            <a:r>
              <a:rPr lang="es-EC" sz="4000" b="1" dirty="0">
                <a:effectLst>
                  <a:outerShdw blurRad="38100" dist="38100" dir="2700000" algn="tl">
                    <a:srgbClr val="C0C0C0"/>
                  </a:outerShdw>
                </a:effectLst>
                <a:sym typeface="Arial"/>
              </a:rPr>
              <a:t>DE ALTA CALIDAD </a:t>
            </a:r>
            <a:endParaRPr lang="es-EC" sz="4000" b="1" dirty="0" smtClean="0">
              <a:effectLst>
                <a:outerShdw blurRad="38100" dist="38100" dir="2700000" algn="tl">
                  <a:srgbClr val="C0C0C0"/>
                </a:outerShdw>
              </a:effectLst>
              <a:sym typeface="Arial"/>
            </a:endParaRPr>
          </a:p>
          <a:p>
            <a:pPr marL="57150" lvl="1" algn="ctr" defTabSz="685800" fontAlgn="base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None/>
              <a:defRPr/>
            </a:pPr>
            <a:r>
              <a:rPr lang="es-MX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Arial"/>
              </a:rPr>
              <a:t>01 Julio/2020</a:t>
            </a:r>
            <a:endParaRPr lang="es-ES" sz="4000" b="1" dirty="0">
              <a:effectLst>
                <a:outerShdw blurRad="38100" dist="38100" dir="2700000" algn="tl">
                  <a:srgbClr val="C0C0C0"/>
                </a:outerShdw>
              </a:effectLst>
              <a:sym typeface="Arial"/>
            </a:endParaRPr>
          </a:p>
          <a:p>
            <a:pPr algn="just" defTabSz="685800" eaLnBrk="0" fontAlgn="base" hangingPunct="0">
              <a:spcAft>
                <a:spcPct val="0"/>
              </a:spcAft>
              <a:buClr>
                <a:srgbClr val="FFCC00"/>
              </a:buClr>
              <a:buNone/>
              <a:defRPr/>
            </a:pPr>
            <a:endParaRPr lang="es-ES" altLang="es-EC" sz="135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40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524000" y="2715578"/>
            <a:ext cx="14805458" cy="3894128"/>
            <a:chOff x="944897" y="800098"/>
            <a:chExt cx="14805458" cy="3894128"/>
          </a:xfrm>
        </p:grpSpPr>
        <p:sp>
          <p:nvSpPr>
            <p:cNvPr id="5" name="Rectángulo 4"/>
            <p:cNvSpPr/>
            <p:nvPr/>
          </p:nvSpPr>
          <p:spPr>
            <a:xfrm>
              <a:off x="944897" y="800098"/>
              <a:ext cx="3926008" cy="187825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CuadroTexto 5"/>
            <p:cNvSpPr txBox="1"/>
            <p:nvPr/>
          </p:nvSpPr>
          <p:spPr>
            <a:xfrm>
              <a:off x="1500955" y="2815975"/>
              <a:ext cx="14249400" cy="18782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_tradnl" sz="2800" kern="1200" spc="15" dirty="0" smtClean="0">
                  <a:solidFill>
                    <a:schemeClr val="tx1"/>
                  </a:solidFill>
                  <a:latin typeface="Georgia" panose="02040502050405020303" pitchFamily="18" charset="0"/>
                </a:rPr>
                <a:t>La evaluación de programas a distancia o en línea, interés actual de las agencias de acreditación.</a:t>
              </a:r>
              <a:endParaRPr lang="es-US" sz="2800" kern="1200" dirty="0">
                <a:latin typeface="Georgia" panose="02040502050405020303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2090218" y="3430011"/>
            <a:ext cx="15664382" cy="2722932"/>
            <a:chOff x="5394242" y="5772961"/>
            <a:chExt cx="3520010" cy="2722932"/>
          </a:xfrm>
        </p:grpSpPr>
        <p:sp>
          <p:nvSpPr>
            <p:cNvPr id="8" name="Rectángulo 7"/>
            <p:cNvSpPr/>
            <p:nvPr/>
          </p:nvSpPr>
          <p:spPr>
            <a:xfrm>
              <a:off x="5590023" y="7181650"/>
              <a:ext cx="3324229" cy="131424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uadroTexto 8"/>
            <p:cNvSpPr txBox="1"/>
            <p:nvPr/>
          </p:nvSpPr>
          <p:spPr>
            <a:xfrm>
              <a:off x="5394242" y="5772961"/>
              <a:ext cx="3324229" cy="13142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US" sz="2800" kern="1200" dirty="0" smtClean="0">
                  <a:latin typeface="Georgia" panose="02040502050405020303" pitchFamily="18" charset="0"/>
                </a:rPr>
                <a:t>Trabajo en red, con instituciones, asociaciones, y organizaciones, que promueven la educación a distancia y en línea. </a:t>
              </a:r>
              <a:endParaRPr lang="es-EC" sz="2800" kern="1200" dirty="0"/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730689" y="1429204"/>
            <a:ext cx="10818489" cy="1374853"/>
            <a:chOff x="5104049" y="7181650"/>
            <a:chExt cx="3810203" cy="1374853"/>
          </a:xfrm>
        </p:grpSpPr>
        <p:sp>
          <p:nvSpPr>
            <p:cNvPr id="11" name="Rectángulo 10"/>
            <p:cNvSpPr/>
            <p:nvPr/>
          </p:nvSpPr>
          <p:spPr>
            <a:xfrm>
              <a:off x="5590023" y="7181650"/>
              <a:ext cx="3324229" cy="131424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CuadroTexto 11"/>
            <p:cNvSpPr txBox="1"/>
            <p:nvPr/>
          </p:nvSpPr>
          <p:spPr>
            <a:xfrm>
              <a:off x="5104049" y="7242260"/>
              <a:ext cx="3324229" cy="13142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US" sz="3200" kern="1200" dirty="0" smtClean="0">
                  <a:solidFill>
                    <a:schemeClr val="accent1"/>
                  </a:solidFill>
                  <a:latin typeface="Georgia" panose="02040502050405020303" pitchFamily="18" charset="0"/>
                </a:rPr>
                <a:t>RETOS PARA LA CALIDAD EN EAD</a:t>
              </a:r>
              <a:endParaRPr lang="es-EC" sz="3200" kern="12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CuadroTexto 12"/>
          <p:cNvSpPr txBox="1"/>
          <p:nvPr/>
        </p:nvSpPr>
        <p:spPr>
          <a:xfrm>
            <a:off x="-2590800" y="6247389"/>
            <a:ext cx="13792200" cy="187825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800" spc="15" dirty="0" smtClean="0">
                <a:solidFill>
                  <a:schemeClr val="tx1"/>
                </a:solidFill>
                <a:latin typeface="Georgia" panose="02040502050405020303" pitchFamily="18" charset="0"/>
              </a:rPr>
              <a:t>Formación docentes en </a:t>
            </a:r>
            <a:r>
              <a:rPr lang="es-ES_tradnl" sz="2800" spc="15" dirty="0" err="1" smtClean="0">
                <a:solidFill>
                  <a:schemeClr val="tx1"/>
                </a:solidFill>
                <a:latin typeface="Georgia" panose="02040502050405020303" pitchFamily="18" charset="0"/>
              </a:rPr>
              <a:t>EaD</a:t>
            </a:r>
            <a:endParaRPr lang="es-US" sz="2800" kern="1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004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65937" y="800100"/>
            <a:ext cx="6730420" cy="9217645"/>
            <a:chOff x="0" y="-17264"/>
            <a:chExt cx="8973893" cy="6157465"/>
          </a:xfrm>
        </p:grpSpPr>
        <p:sp>
          <p:nvSpPr>
            <p:cNvPr id="3" name="TextBox 3"/>
            <p:cNvSpPr txBox="1"/>
            <p:nvPr/>
          </p:nvSpPr>
          <p:spPr>
            <a:xfrm>
              <a:off x="0" y="-17264"/>
              <a:ext cx="8839200" cy="1478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300"/>
                </a:lnSpc>
              </a:pPr>
              <a:r>
                <a:rPr lang="en-US" sz="40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ll MT" panose="02020503060305020303" pitchFamily="18" charset="0"/>
                </a:rPr>
                <a:t>GUIA IBEROAMERICANA PARA LA EVALUACIÓN DE LA CALIDAD DE LA EDUCACIÓN A DISTANCIA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4693" y="1931623"/>
              <a:ext cx="8839200" cy="42085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>
                <a:spcAft>
                  <a:spcPct val="35000"/>
                </a:spcAft>
              </a:pPr>
              <a:r>
                <a:rPr lang="es-EC" dirty="0"/>
                <a:t> </a:t>
              </a:r>
              <a:r>
                <a:rPr lang="es-EC" sz="3200" dirty="0">
                  <a:latin typeface="Aileron Heavy" panose="020B0604020202020204" charset="0"/>
                  <a:cs typeface="Aileron Heavy" panose="020B0604020202020204" charset="0"/>
                </a:rPr>
                <a:t>Evaluar la calidad de los programas universitarios que se imparten en la modalidad a distancia</a:t>
              </a:r>
              <a:r>
                <a:rPr lang="es-EC" sz="3200" dirty="0" smtClean="0">
                  <a:latin typeface="Aileron Heavy" panose="020B0604020202020204" charset="0"/>
                  <a:cs typeface="Aileron Heavy" panose="020B0604020202020204" charset="0"/>
                </a:rPr>
                <a:t>.</a:t>
              </a:r>
            </a:p>
            <a:p>
              <a:pPr lvl="0" algn="ctr">
                <a:spcAft>
                  <a:spcPct val="35000"/>
                </a:spcAft>
              </a:pPr>
              <a:endParaRPr lang="es-ES" sz="3200" dirty="0">
                <a:latin typeface="Aileron Heavy" panose="020B0604020202020204" charset="0"/>
                <a:cs typeface="Aileron Heavy" panose="020B0604020202020204" charset="0"/>
              </a:endParaRPr>
            </a:p>
            <a:p>
              <a:pPr lvl="0"/>
              <a:r>
                <a:rPr lang="es-ES" sz="3200" dirty="0">
                  <a:latin typeface="Andalus" panose="02020603050405020304" pitchFamily="18" charset="-78"/>
                  <a:cs typeface="Andalus" panose="02020603050405020304" pitchFamily="18" charset="-78"/>
                </a:rPr>
                <a:t>Criterios de evaluación</a:t>
              </a:r>
              <a:r>
                <a:rPr lang="es-ES" sz="3200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:</a:t>
              </a:r>
            </a:p>
            <a:p>
              <a:pPr lvl="0"/>
              <a:endParaRPr lang="es-ES" sz="3200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  <a:p>
              <a:pPr marL="457200" lvl="0" indent="-457200">
                <a:buFont typeface="Wingdings" panose="05000000000000000000" pitchFamily="2" charset="2"/>
                <a:buChar char="v"/>
              </a:pPr>
              <a:r>
                <a:rPr lang="es-ES" sz="3200" dirty="0">
                  <a:latin typeface="Andalus" panose="02020603050405020304" pitchFamily="18" charset="-78"/>
                  <a:cs typeface="Andalus" panose="02020603050405020304" pitchFamily="18" charset="-78"/>
                </a:rPr>
                <a:t>Estudiantes</a:t>
              </a:r>
            </a:p>
            <a:p>
              <a:pPr marL="457200" lvl="0" indent="-457200">
                <a:buFont typeface="Wingdings" panose="05000000000000000000" pitchFamily="2" charset="2"/>
                <a:buChar char="v"/>
              </a:pPr>
              <a:r>
                <a:rPr lang="es-ES" sz="3200" dirty="0">
                  <a:latin typeface="Andalus" panose="02020603050405020304" pitchFamily="18" charset="-78"/>
                  <a:cs typeface="Andalus" panose="02020603050405020304" pitchFamily="18" charset="-78"/>
                </a:rPr>
                <a:t>Personal académico y de servicios</a:t>
              </a:r>
            </a:p>
            <a:p>
              <a:pPr marL="457200" lvl="0" indent="-457200">
                <a:buFont typeface="Wingdings" panose="05000000000000000000" pitchFamily="2" charset="2"/>
                <a:buChar char="v"/>
              </a:pPr>
              <a:r>
                <a:rPr lang="es-ES" sz="3200" dirty="0">
                  <a:latin typeface="Andalus" panose="02020603050405020304" pitchFamily="18" charset="-78"/>
                  <a:cs typeface="Andalus" panose="02020603050405020304" pitchFamily="18" charset="-78"/>
                </a:rPr>
                <a:t>Infraestructura</a:t>
              </a:r>
            </a:p>
            <a:p>
              <a:pPr marL="457200" lvl="0" indent="-457200">
                <a:buFont typeface="Wingdings" panose="05000000000000000000" pitchFamily="2" charset="2"/>
                <a:buChar char="v"/>
              </a:pPr>
              <a:r>
                <a:rPr lang="es-ES" sz="3200" dirty="0">
                  <a:latin typeface="Andalus" panose="02020603050405020304" pitchFamily="18" charset="-78"/>
                  <a:cs typeface="Andalus" panose="02020603050405020304" pitchFamily="18" charset="-78"/>
                </a:rPr>
                <a:t>Evaluación</a:t>
              </a:r>
            </a:p>
            <a:p>
              <a:pPr lvl="0"/>
              <a:endParaRPr lang="es-ES" sz="3200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  <a:p>
              <a:pPr algn="r">
                <a:lnSpc>
                  <a:spcPts val="4183"/>
                </a:lnSpc>
              </a:pPr>
              <a:r>
                <a:rPr lang="en-US" sz="2789" dirty="0">
                  <a:solidFill>
                    <a:srgbClr val="000000"/>
                  </a:solidFill>
                  <a:latin typeface="Glacial Indifference"/>
                </a:rPr>
                <a:t>.</a:t>
              </a:r>
            </a:p>
          </p:txBody>
        </p:sp>
      </p:grpSp>
      <p:grpSp>
        <p:nvGrpSpPr>
          <p:cNvPr id="77" name="Google Shape;784;p40">
            <a:extLst>
              <a:ext uri="{FF2B5EF4-FFF2-40B4-BE49-F238E27FC236}">
                <a16:creationId xmlns:a16="http://schemas.microsoft.com/office/drawing/2014/main" id="{E437798D-38FB-4EE3-8F00-82989488A269}"/>
              </a:ext>
            </a:extLst>
          </p:cNvPr>
          <p:cNvGrpSpPr/>
          <p:nvPr/>
        </p:nvGrpSpPr>
        <p:grpSpPr>
          <a:xfrm>
            <a:off x="14159344" y="6434758"/>
            <a:ext cx="2723217" cy="1486254"/>
            <a:chOff x="1244800" y="3708381"/>
            <a:chExt cx="449375" cy="302025"/>
          </a:xfrm>
        </p:grpSpPr>
        <p:sp>
          <p:nvSpPr>
            <p:cNvPr id="78" name="Google Shape;785;p40">
              <a:extLst>
                <a:ext uri="{FF2B5EF4-FFF2-40B4-BE49-F238E27FC236}">
                  <a16:creationId xmlns:a16="http://schemas.microsoft.com/office/drawing/2014/main" id="{53EBA0E5-2CA9-43CC-AC0F-57D1BCAD5757}"/>
                </a:ext>
              </a:extLst>
            </p:cNvPr>
            <p:cNvSpPr/>
            <p:nvPr/>
          </p:nvSpPr>
          <p:spPr>
            <a:xfrm>
              <a:off x="1244800" y="3708381"/>
              <a:ext cx="449375" cy="302025"/>
            </a:xfrm>
            <a:custGeom>
              <a:avLst/>
              <a:gdLst/>
              <a:ahLst/>
              <a:cxnLst/>
              <a:rect l="l" t="t" r="r" b="b"/>
              <a:pathLst>
                <a:path w="17975" h="12081" fill="none" extrusionOk="0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w="381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" name="Google Shape;786;p40">
              <a:extLst>
                <a:ext uri="{FF2B5EF4-FFF2-40B4-BE49-F238E27FC236}">
                  <a16:creationId xmlns:a16="http://schemas.microsoft.com/office/drawing/2014/main" id="{3A9D7FA2-97EA-4F5E-8D01-CEA232237899}"/>
                </a:ext>
              </a:extLst>
            </p:cNvPr>
            <p:cNvSpPr/>
            <p:nvPr/>
          </p:nvSpPr>
          <p:spPr>
            <a:xfrm>
              <a:off x="1244800" y="379515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w="381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787;p40">
              <a:extLst>
                <a:ext uri="{FF2B5EF4-FFF2-40B4-BE49-F238E27FC236}">
                  <a16:creationId xmlns:a16="http://schemas.microsoft.com/office/drawing/2014/main" id="{60A2FC99-2D13-4341-B15A-2438A9962FCB}"/>
                </a:ext>
              </a:extLst>
            </p:cNvPr>
            <p:cNvSpPr/>
            <p:nvPr/>
          </p:nvSpPr>
          <p:spPr>
            <a:xfrm>
              <a:off x="1244800" y="3853000"/>
              <a:ext cx="449375" cy="25"/>
            </a:xfrm>
            <a:custGeom>
              <a:avLst/>
              <a:gdLst/>
              <a:ahLst/>
              <a:cxnLst/>
              <a:rect l="l" t="t" r="r" b="b"/>
              <a:pathLst>
                <a:path w="17975" h="1" fill="none" extrusionOk="0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w="381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788;p40">
              <a:extLst>
                <a:ext uri="{FF2B5EF4-FFF2-40B4-BE49-F238E27FC236}">
                  <a16:creationId xmlns:a16="http://schemas.microsoft.com/office/drawing/2014/main" id="{DD489DF2-2D55-460A-A4B9-28C0C506E297}"/>
                </a:ext>
              </a:extLst>
            </p:cNvPr>
            <p:cNvSpPr/>
            <p:nvPr/>
          </p:nvSpPr>
          <p:spPr>
            <a:xfrm>
              <a:off x="1302625" y="3893800"/>
              <a:ext cx="161375" cy="25"/>
            </a:xfrm>
            <a:custGeom>
              <a:avLst/>
              <a:gdLst/>
              <a:ahLst/>
              <a:cxnLst/>
              <a:rect l="l" t="t" r="r" b="b"/>
              <a:pathLst>
                <a:path w="6455" h="1" fill="none" extrusionOk="0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789;p40">
              <a:extLst>
                <a:ext uri="{FF2B5EF4-FFF2-40B4-BE49-F238E27FC236}">
                  <a16:creationId xmlns:a16="http://schemas.microsoft.com/office/drawing/2014/main" id="{BED338DD-CBC0-4FDB-9017-547A96E6DD8A}"/>
                </a:ext>
              </a:extLst>
            </p:cNvPr>
            <p:cNvSpPr/>
            <p:nvPr/>
          </p:nvSpPr>
          <p:spPr>
            <a:xfrm>
              <a:off x="1302625" y="3933975"/>
              <a:ext cx="110250" cy="25"/>
            </a:xfrm>
            <a:custGeom>
              <a:avLst/>
              <a:gdLst/>
              <a:ahLst/>
              <a:cxnLst/>
              <a:rect l="l" t="t" r="r" b="b"/>
              <a:pathLst>
                <a:path w="4410" h="1" fill="none" extrusionOk="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w="381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790;p40">
              <a:extLst>
                <a:ext uri="{FF2B5EF4-FFF2-40B4-BE49-F238E27FC236}">
                  <a16:creationId xmlns:a16="http://schemas.microsoft.com/office/drawing/2014/main" id="{674D1FB3-7AB2-4150-A08A-4EF92B458A18}"/>
                </a:ext>
              </a:extLst>
            </p:cNvPr>
            <p:cNvSpPr/>
            <p:nvPr/>
          </p:nvSpPr>
          <p:spPr>
            <a:xfrm>
              <a:off x="1572975" y="3899875"/>
              <a:ext cx="62125" cy="40225"/>
            </a:xfrm>
            <a:custGeom>
              <a:avLst/>
              <a:gdLst/>
              <a:ahLst/>
              <a:cxnLst/>
              <a:rect l="l" t="t" r="r" b="b"/>
              <a:pathLst>
                <a:path w="2485" h="1609" fill="none" extrusionOk="0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w="381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15E6C3EF-DB53-40A1-8FF1-B0C6F2D612AD}"/>
              </a:ext>
            </a:extLst>
          </p:cNvPr>
          <p:cNvSpPr txBox="1">
            <a:spLocks/>
          </p:cNvSpPr>
          <p:nvPr/>
        </p:nvSpPr>
        <p:spPr bwMode="auto">
          <a:xfrm>
            <a:off x="10826058" y="636938"/>
            <a:ext cx="5723908" cy="2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620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0" lvl="1" algn="ctr" defTabSz="685800" fontAlgn="base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None/>
              <a:defRPr/>
            </a:pPr>
            <a:r>
              <a:rPr lang="es-EC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ell MT" panose="02020503060305020303" pitchFamily="18" charset="0"/>
                <a:sym typeface="Arial"/>
              </a:rPr>
              <a:t>Grupo de </a:t>
            </a:r>
          </a:p>
          <a:p>
            <a:pPr marL="0" lvl="1" algn="ctr" defTabSz="685800" fontAlgn="base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None/>
              <a:defRPr/>
            </a:pPr>
            <a:r>
              <a:rPr lang="es-EC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ell MT" panose="02020503060305020303" pitchFamily="18" charset="0"/>
                <a:sym typeface="Arial"/>
              </a:rPr>
              <a:t>trabajo, coordinado por: OEI - CALED</a:t>
            </a:r>
            <a:endParaRPr lang="es-ES" sz="5400" b="1" dirty="0">
              <a:effectLst>
                <a:outerShdw blurRad="38100" dist="38100" dir="2700000" algn="tl">
                  <a:srgbClr val="C0C0C0"/>
                </a:outerShdw>
              </a:effectLst>
              <a:latin typeface="Bell MT" panose="02020503060305020303" pitchFamily="18" charset="0"/>
              <a:sym typeface="Arial"/>
            </a:endParaRPr>
          </a:p>
          <a:p>
            <a:pPr algn="just" defTabSz="685800" eaLnBrk="0" fontAlgn="base" hangingPunct="0">
              <a:spcAft>
                <a:spcPct val="0"/>
              </a:spcAft>
              <a:buClr>
                <a:srgbClr val="FFCC00"/>
              </a:buClr>
              <a:buNone/>
              <a:defRPr/>
            </a:pPr>
            <a:endParaRPr lang="es-ES" altLang="es-EC" sz="1350" kern="1200" dirty="0">
              <a:effectLst>
                <a:outerShdw blurRad="38100" dist="38100" dir="2700000" algn="tl">
                  <a:srgbClr val="C0C0C0"/>
                </a:outerShdw>
              </a:effectLst>
              <a:latin typeface="Rockwell" panose="02060603020205020403" pitchFamily="18" charset="0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9677400" y="5009749"/>
            <a:ext cx="8305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EC" sz="2800" dirty="0">
                <a:latin typeface="Arial Unicode MS"/>
              </a:rPr>
              <a:t>EL MODELO DE CALED HA SIDO CONSIDERADO </a:t>
            </a:r>
            <a:endParaRPr lang="es-MX" altLang="es-EC" sz="2800" dirty="0" smtClean="0">
              <a:latin typeface="Arial Unicode MS"/>
            </a:endParaRPr>
          </a:p>
          <a:p>
            <a:pPr algn="ctr"/>
            <a:r>
              <a:rPr lang="es-MX" altLang="es-EC" sz="2800" dirty="0" smtClean="0">
                <a:latin typeface="Arial Unicode MS"/>
              </a:rPr>
              <a:t>POR LA OEI PARA EL DESARROLLO DE LA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GUIA IBEROAMERICANA PARA LA 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</a:endParaRPr>
          </a:p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EVALUACIÓN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DE LA CALIDAD DE LA EDUCACIÓN A DISTANCIA</a:t>
            </a:r>
          </a:p>
          <a:p>
            <a:pPr algn="ctr"/>
            <a:r>
              <a:rPr lang="es-MX" altLang="es-EC" sz="2800" dirty="0" smtClean="0">
                <a:latin typeface="Arial Unicode MS"/>
              </a:rPr>
              <a:t> </a:t>
            </a:r>
            <a:endParaRPr lang="es-MX" altLang="es-EC" sz="2800" dirty="0">
              <a:latin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03244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430</Words>
  <Application>Microsoft Office PowerPoint</Application>
  <PresentationFormat>Personalizado</PresentationFormat>
  <Paragraphs>115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29" baseType="lpstr">
      <vt:lpstr>Arial</vt:lpstr>
      <vt:lpstr>Arial Unicode MS</vt:lpstr>
      <vt:lpstr>Calibri</vt:lpstr>
      <vt:lpstr>Arial Narrow</vt:lpstr>
      <vt:lpstr>Rockwell</vt:lpstr>
      <vt:lpstr>Andalus</vt:lpstr>
      <vt:lpstr>Glacial Indifference</vt:lpstr>
      <vt:lpstr>Inknut Antiqua Medium Bold</vt:lpstr>
      <vt:lpstr>Times</vt:lpstr>
      <vt:lpstr>Wingdings</vt:lpstr>
      <vt:lpstr>Georgia</vt:lpstr>
      <vt:lpstr>MS PGothic</vt:lpstr>
      <vt:lpstr>Tahoma</vt:lpstr>
      <vt:lpstr>Bell MT</vt:lpstr>
      <vt:lpstr>Calibri Light</vt:lpstr>
      <vt:lpstr>Aileron Heavy</vt:lpstr>
      <vt:lpstr>HK Grotesk Light</vt:lpstr>
      <vt:lpstr>Times New Roman</vt:lpstr>
      <vt:lpstr>Arita Buri 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MARTHA ALBANIA CAMACHO CONDO</dc:creator>
  <cp:lastModifiedBy>MARY ELIZABETH MOROCHO QUEZADA</cp:lastModifiedBy>
  <cp:revision>33</cp:revision>
  <dcterms:created xsi:type="dcterms:W3CDTF">2020-07-15T15:55:53Z</dcterms:created>
  <dcterms:modified xsi:type="dcterms:W3CDTF">2020-08-08T01:23:00Z</dcterms:modified>
</cp:coreProperties>
</file>